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73" r:id="rId5"/>
    <p:sldId id="268" r:id="rId6"/>
    <p:sldId id="277" r:id="rId7"/>
    <p:sldId id="269" r:id="rId8"/>
    <p:sldId id="270" r:id="rId9"/>
    <p:sldId id="271" r:id="rId10"/>
    <p:sldId id="275" r:id="rId11"/>
    <p:sldId id="290" r:id="rId12"/>
    <p:sldId id="292" r:id="rId13"/>
    <p:sldId id="291" r:id="rId14"/>
    <p:sldId id="281" r:id="rId15"/>
    <p:sldId id="283" r:id="rId16"/>
    <p:sldId id="305" r:id="rId17"/>
    <p:sldId id="293" r:id="rId18"/>
    <p:sldId id="295" r:id="rId19"/>
    <p:sldId id="296" r:id="rId20"/>
    <p:sldId id="294" r:id="rId21"/>
    <p:sldId id="298" r:id="rId22"/>
    <p:sldId id="285" r:id="rId23"/>
    <p:sldId id="304" r:id="rId24"/>
    <p:sldId id="303" r:id="rId25"/>
    <p:sldId id="302" r:id="rId26"/>
    <p:sldId id="286" r:id="rId27"/>
    <p:sldId id="287" r:id="rId28"/>
    <p:sldId id="300" r:id="rId29"/>
    <p:sldId id="299" r:id="rId30"/>
    <p:sldId id="265" r:id="rId31"/>
  </p:sldIdLst>
  <p:sldSz cx="18288000" cy="10287000"/>
  <p:notesSz cx="6858000" cy="9144000"/>
  <p:embeddedFontLs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664D"/>
    <a:srgbClr val="BAB3AC"/>
    <a:srgbClr val="2F4439"/>
    <a:srgbClr val="F0F1F1"/>
    <a:srgbClr val="7FA585"/>
    <a:srgbClr val="E1E7E4"/>
    <a:srgbClr val="96B49A"/>
    <a:srgbClr val="BACEBD"/>
    <a:srgbClr val="F4F6F5"/>
    <a:srgbClr val="2D4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6279" autoAdjust="0"/>
  </p:normalViewPr>
  <p:slideViewPr>
    <p:cSldViewPr>
      <p:cViewPr varScale="1">
        <p:scale>
          <a:sx n="62" d="100"/>
          <a:sy n="62" d="100"/>
        </p:scale>
        <p:origin x="84" y="4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3725F7-973A-4E3F-A467-55C3E6137B87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FB16E-E422-4630-9416-EE3A7E1EB8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31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FB16E-E422-4630-9416-EE3A7E1EB8A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13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FB16E-E422-4630-9416-EE3A7E1EB8A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296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microsoft.com/office/2007/relationships/hdphoto" Target="../media/hdphoto6.wdp"/><Relationship Id="rId17" Type="http://schemas.microsoft.com/office/2007/relationships/hdphoto" Target="../media/hdphoto1.wdp"/><Relationship Id="rId2" Type="http://schemas.openxmlformats.org/officeDocument/2006/relationships/image" Target="../media/image32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5" Type="http://schemas.openxmlformats.org/officeDocument/2006/relationships/image" Target="../media/image19.png"/><Relationship Id="rId10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37.jpe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12" Type="http://schemas.openxmlformats.org/officeDocument/2006/relationships/image" Target="../media/image4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5.pn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Project-4-CNN17c3c5a6a74480b3b78dd1ab6b4697a4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8.png"/><Relationship Id="rId7" Type="http://schemas.openxmlformats.org/officeDocument/2006/relationships/image" Target="../media/image5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5.png"/><Relationship Id="rId7" Type="http://schemas.openxmlformats.org/officeDocument/2006/relationships/image" Target="../media/image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automation-world.co.kr/news/article.html?no=58021" TargetMode="External"/><Relationship Id="rId13" Type="http://schemas.openxmlformats.org/officeDocument/2006/relationships/hyperlink" Target="https://www.youtube.com/watch?v=6rBkCWqWQCE&amp;t=374s" TargetMode="External"/><Relationship Id="rId3" Type="http://schemas.openxmlformats.org/officeDocument/2006/relationships/hyperlink" Target="http://www.tkiee.org/kiee/XmlViewer/f379164" TargetMode="External"/><Relationship Id="rId7" Type="http://schemas.openxmlformats.org/officeDocument/2006/relationships/hyperlink" Target="https://www.samsungsds.com/kr/insights/intelligent-smart-factory-3.html" TargetMode="External"/><Relationship Id="rId12" Type="http://schemas.openxmlformats.org/officeDocument/2006/relationships/hyperlink" Target="https://www.youtube.com/watch?v=3Zl9ATEYWcs&amp;t=7s" TargetMode="External"/><Relationship Id="rId2" Type="http://schemas.openxmlformats.org/officeDocument/2006/relationships/hyperlink" Target="https://www.youtube.com/watch?v=qDaIQMOxf7U&amp;t=29s" TargetMode="External"/><Relationship Id="rId16" Type="http://schemas.openxmlformats.org/officeDocument/2006/relationships/hyperlink" Target="https://www.gttkorea.com/news/articleView.html?idxno=1670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bpia.co.kr/journal/articleDetail?nodeId=NODE11084656" TargetMode="External"/><Relationship Id="rId11" Type="http://schemas.openxmlformats.org/officeDocument/2006/relationships/hyperlink" Target="https://inside.lgensol.com/2023/04/%EC%8A%A4%EB%A7%88%ED%8A%B8%ED%8C%A9%ED%86%A0%EB%A6%AC-%EB%B6%88%EB%9F%89-%EC%9C%A0%EC%B6%9C-%EC%B5%9C%EC%86%8C%ED%99%94%EB%A5%BC-%EC%9C%84%ED%95%9C-ai%EA%B8%B0%EC%88%A0-%EB%B0%8F-%EC%A0%81%EC%9A%A9/" TargetMode="External"/><Relationship Id="rId5" Type="http://schemas.openxmlformats.org/officeDocument/2006/relationships/hyperlink" Target="https://kiss.kstudy.com/Detail/Ar?key=4028483" TargetMode="External"/><Relationship Id="rId15" Type="http://schemas.openxmlformats.org/officeDocument/2006/relationships/hyperlink" Target="https://www.m-i.kr/news/articleView.html?idxno=1207996" TargetMode="External"/><Relationship Id="rId10" Type="http://schemas.openxmlformats.org/officeDocument/2006/relationships/hyperlink" Target="https://blog.naver.com/fnt000/223496997783" TargetMode="External"/><Relationship Id="rId4" Type="http://schemas.openxmlformats.org/officeDocument/2006/relationships/hyperlink" Target="https://scienceon.kisti.re.kr/srch/selectPORSrchArticle.do?cn=DIKO0015483636" TargetMode="External"/><Relationship Id="rId9" Type="http://schemas.openxmlformats.org/officeDocument/2006/relationships/hyperlink" Target="https://www.nongshimeng.com/business-area/inspection-system/vision-inspection-system/" TargetMode="External"/><Relationship Id="rId14" Type="http://schemas.openxmlformats.org/officeDocument/2006/relationships/hyperlink" Target="https://www.youtube.com/watch?v=vBnQxdLevco&amp;t=120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8.png"/><Relationship Id="rId3" Type="http://schemas.microsoft.com/office/2007/relationships/hdphoto" Target="../media/hdphoto1.wdp"/><Relationship Id="rId21" Type="http://schemas.openxmlformats.org/officeDocument/2006/relationships/image" Target="../media/image24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microsoft.com/office/2007/relationships/hdphoto" Target="../media/hdphoto4.wdp"/><Relationship Id="rId2" Type="http://schemas.openxmlformats.org/officeDocument/2006/relationships/image" Target="../media/image8.png"/><Relationship Id="rId16" Type="http://schemas.openxmlformats.org/officeDocument/2006/relationships/image" Target="../media/image20.pn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6.jpeg"/><Relationship Id="rId28" Type="http://schemas.openxmlformats.org/officeDocument/2006/relationships/image" Target="../media/image30.png"/><Relationship Id="rId10" Type="http://schemas.openxmlformats.org/officeDocument/2006/relationships/image" Target="../media/image14.png"/><Relationship Id="rId19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5.jpeg"/><Relationship Id="rId27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777177"/>
            <a:ext cx="18288000" cy="3509824"/>
            <a:chOff x="0" y="-47625"/>
            <a:chExt cx="4816593" cy="9334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85809"/>
            </a:xfrm>
            <a:custGeom>
              <a:avLst/>
              <a:gdLst/>
              <a:ahLst/>
              <a:cxnLst/>
              <a:rect l="l" t="t" r="r" b="b"/>
              <a:pathLst>
                <a:path w="4816592" h="885809">
                  <a:moveTo>
                    <a:pt x="0" y="0"/>
                  </a:moveTo>
                  <a:lnTo>
                    <a:pt x="4816592" y="0"/>
                  </a:lnTo>
                  <a:lnTo>
                    <a:pt x="4816592" y="885809"/>
                  </a:lnTo>
                  <a:lnTo>
                    <a:pt x="0" y="88580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933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97525" cy="427511"/>
            <a:chOff x="0" y="0"/>
            <a:chExt cx="4819101" cy="112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9101" cy="112595"/>
            </a:xfrm>
            <a:custGeom>
              <a:avLst/>
              <a:gdLst/>
              <a:ahLst/>
              <a:cxnLst/>
              <a:rect l="l" t="t" r="r" b="b"/>
              <a:pathLst>
                <a:path w="4819101" h="112595">
                  <a:moveTo>
                    <a:pt x="0" y="0"/>
                  </a:moveTo>
                  <a:lnTo>
                    <a:pt x="4819101" y="0"/>
                  </a:lnTo>
                  <a:lnTo>
                    <a:pt x="4819101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9101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47800" y="2847730"/>
            <a:ext cx="6759344" cy="52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2"/>
              </a:lnSpc>
              <a:spcBef>
                <a:spcPct val="0"/>
              </a:spcBef>
            </a:pPr>
            <a:r>
              <a:rPr lang="en-US" altLang="ko-KR" sz="3500" b="1" spc="174" dirty="0">
                <a:solidFill>
                  <a:srgbClr val="48664D"/>
                </a:solidFill>
                <a:latin typeface="+mn-ea"/>
                <a:cs typeface="Arita Dotum Medium"/>
                <a:sym typeface="Arita Dotum Medium"/>
              </a:rPr>
              <a:t>CNN</a:t>
            </a:r>
            <a:r>
              <a:rPr lang="ko-KR" altLang="en-US" sz="3500" b="1" spc="174" dirty="0">
                <a:solidFill>
                  <a:srgbClr val="48664D"/>
                </a:solidFill>
                <a:latin typeface="+mn-ea"/>
                <a:cs typeface="Arita Dotum Medium"/>
                <a:sym typeface="Arita Dotum Medium"/>
              </a:rPr>
              <a:t>을 활용한</a:t>
            </a:r>
            <a:endParaRPr lang="en-US" sz="3500" b="1" spc="174" dirty="0">
              <a:solidFill>
                <a:srgbClr val="48664D"/>
              </a:solidFill>
              <a:latin typeface="+mn-ea"/>
              <a:cs typeface="Arita Dotum Medium"/>
              <a:sym typeface="Arita Dotum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47800" y="3503383"/>
            <a:ext cx="14038517" cy="1265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780"/>
              </a:lnSpc>
              <a:spcBef>
                <a:spcPct val="0"/>
              </a:spcBef>
            </a:pPr>
            <a:r>
              <a:rPr lang="ko-KR" altLang="en-US" sz="7700" b="1" u="none" strike="noStrike" dirty="0">
                <a:solidFill>
                  <a:srgbClr val="48664D"/>
                </a:solidFill>
                <a:latin typeface="+mn-ea"/>
                <a:cs typeface="Arita Dotum Bold"/>
                <a:sym typeface="Arita Dotum Bold"/>
              </a:rPr>
              <a:t>종이컵 불량 검출 </a:t>
            </a:r>
            <a:endParaRPr lang="en-US" sz="7700" b="1" u="none" strike="noStrike" dirty="0">
              <a:solidFill>
                <a:srgbClr val="48664D"/>
              </a:solidFill>
              <a:latin typeface="+mn-ea"/>
              <a:cs typeface="Arita Dotum Bold"/>
              <a:sym typeface="Arita Dotum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47800" y="4816591"/>
            <a:ext cx="9829797" cy="1261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80"/>
              </a:lnSpc>
            </a:pPr>
            <a:r>
              <a:rPr lang="ko-KR" altLang="en-US" sz="7700" b="1" dirty="0">
                <a:solidFill>
                  <a:srgbClr val="48664D"/>
                </a:solidFill>
                <a:latin typeface="+mn-ea"/>
                <a:cs typeface="Arita Dotum Bold"/>
                <a:sym typeface="Arita Dotum Bold"/>
              </a:rPr>
              <a:t>스마트 팩토리 개발</a:t>
            </a:r>
            <a:endParaRPr lang="en-US" sz="7700" b="1" dirty="0">
              <a:solidFill>
                <a:srgbClr val="48664D"/>
              </a:solidFill>
              <a:latin typeface="+mn-ea"/>
              <a:cs typeface="Arita Dotum Bold"/>
              <a:sym typeface="Arita Dotum Bold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A948030-ACD9-7D79-3ADE-D1ACB5E00714}"/>
              </a:ext>
            </a:extLst>
          </p:cNvPr>
          <p:cNvGrpSpPr/>
          <p:nvPr/>
        </p:nvGrpSpPr>
        <p:grpSpPr>
          <a:xfrm>
            <a:off x="4495800" y="7885824"/>
            <a:ext cx="13563596" cy="1601076"/>
            <a:chOff x="9448800" y="7752046"/>
            <a:chExt cx="8629881" cy="1601076"/>
          </a:xfrm>
        </p:grpSpPr>
        <p:sp>
          <p:nvSpPr>
            <p:cNvPr id="8" name="AutoShape 8"/>
            <p:cNvSpPr/>
            <p:nvPr/>
          </p:nvSpPr>
          <p:spPr>
            <a:xfrm>
              <a:off x="11967471" y="7823256"/>
              <a:ext cx="0" cy="249374"/>
            </a:xfrm>
            <a:prstGeom prst="line">
              <a:avLst/>
            </a:prstGeom>
            <a:ln w="47625" cap="flat">
              <a:solidFill>
                <a:srgbClr val="48664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11963400" y="8437080"/>
              <a:ext cx="0" cy="249374"/>
            </a:xfrm>
            <a:prstGeom prst="line">
              <a:avLst/>
            </a:prstGeom>
            <a:ln w="47625" cap="flat">
              <a:solidFill>
                <a:srgbClr val="48664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11976996" y="9057475"/>
              <a:ext cx="0" cy="249374"/>
            </a:xfrm>
            <a:prstGeom prst="line">
              <a:avLst/>
            </a:prstGeom>
            <a:ln w="47625" cap="flat">
              <a:solidFill>
                <a:srgbClr val="48664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2272270" y="8990330"/>
              <a:ext cx="5806411" cy="3618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ko-KR" altLang="en-US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김서현</a:t>
              </a:r>
              <a:r>
                <a:rPr lang="en-US" altLang="ko-KR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, </a:t>
              </a:r>
              <a:r>
                <a:rPr lang="ko-KR" altLang="en-US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김수민</a:t>
              </a:r>
              <a:r>
                <a:rPr lang="en-US" altLang="ko-KR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, </a:t>
              </a:r>
              <a:r>
                <a:rPr lang="ko-KR" altLang="en-US" sz="2199" b="1" dirty="0" err="1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박경빈</a:t>
              </a:r>
              <a:r>
                <a:rPr lang="en-US" altLang="ko-KR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, </a:t>
              </a:r>
              <a:r>
                <a:rPr lang="ko-KR" altLang="en-US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서재현</a:t>
              </a:r>
              <a:r>
                <a:rPr lang="en-US" altLang="ko-KR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, </a:t>
              </a:r>
              <a:r>
                <a:rPr lang="ko-KR" altLang="en-US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심현정</a:t>
              </a:r>
              <a:r>
                <a:rPr lang="en-US" altLang="ko-KR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, </a:t>
              </a:r>
              <a:r>
                <a:rPr lang="ko-KR" altLang="en-US" sz="2199" b="1" dirty="0" err="1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이재율</a:t>
              </a:r>
              <a:r>
                <a:rPr lang="en-US" altLang="ko-KR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, </a:t>
              </a:r>
              <a:r>
                <a:rPr lang="ko-KR" altLang="en-US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이지성</a:t>
              </a:r>
              <a:r>
                <a:rPr lang="en-US" altLang="ko-KR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, </a:t>
              </a:r>
              <a:r>
                <a:rPr lang="ko-KR" altLang="en-US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채수영</a:t>
              </a:r>
              <a:r>
                <a:rPr lang="en-US" altLang="ko-KR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, </a:t>
              </a:r>
              <a:r>
                <a:rPr lang="ko-KR" altLang="en-US" sz="2199" b="1" dirty="0" err="1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홍대길</a:t>
              </a:r>
              <a:endParaRPr lang="en-US" sz="2199" b="1" dirty="0">
                <a:solidFill>
                  <a:srgbClr val="48664D"/>
                </a:solidFill>
                <a:latin typeface="+mn-ea"/>
                <a:cs typeface="Arita Dotum Light"/>
                <a:sym typeface="Arita Dotum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272270" y="8369935"/>
              <a:ext cx="5558525" cy="3627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2</a:t>
              </a:r>
              <a:r>
                <a:rPr lang="ko-KR" altLang="en-US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월 </a:t>
              </a:r>
              <a:r>
                <a:rPr lang="en-US" altLang="ko-KR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3</a:t>
              </a:r>
              <a:r>
                <a:rPr lang="ko-KR" altLang="en-US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일 </a:t>
              </a:r>
              <a:r>
                <a:rPr lang="en-US" altLang="ko-KR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~ 3</a:t>
              </a:r>
              <a:r>
                <a:rPr lang="ko-KR" altLang="en-US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월 </a:t>
              </a:r>
              <a:r>
                <a:rPr lang="en-US" altLang="ko-KR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5</a:t>
              </a:r>
              <a:r>
                <a:rPr lang="ko-KR" altLang="en-US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일</a:t>
              </a:r>
              <a:endParaRPr lang="en-US" sz="2199" b="1" dirty="0">
                <a:solidFill>
                  <a:srgbClr val="48664D"/>
                </a:solidFill>
                <a:latin typeface="+mn-ea"/>
                <a:cs typeface="Arita Dotum Light"/>
                <a:sym typeface="Arita Dotum Ligh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268199" y="7752046"/>
              <a:ext cx="5710928" cy="3627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 u="none" strike="noStrike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CNN</a:t>
              </a:r>
              <a:r>
                <a:rPr lang="ko-KR" altLang="en-US" sz="2199" b="1" u="none" strike="noStrike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을 활용한 불량 검출 스마트 팩토리 개발</a:t>
              </a:r>
              <a:endParaRPr lang="en-US" sz="2199" b="1" u="none" strike="noStrike" dirty="0">
                <a:solidFill>
                  <a:srgbClr val="48664D"/>
                </a:solidFill>
                <a:latin typeface="+mn-ea"/>
                <a:cs typeface="Arita Dotum Light"/>
                <a:sym typeface="Arita Dotum Light"/>
              </a:endParaRPr>
            </a:p>
          </p:txBody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18262AB8-F23B-3EAB-EDA3-4AAC5965C634}"/>
                </a:ext>
              </a:extLst>
            </p:cNvPr>
            <p:cNvSpPr txBox="1"/>
            <p:nvPr/>
          </p:nvSpPr>
          <p:spPr>
            <a:xfrm>
              <a:off x="9507541" y="8990330"/>
              <a:ext cx="2142428" cy="3627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079"/>
                </a:lnSpc>
              </a:pPr>
              <a:r>
                <a:rPr lang="ko-KR" altLang="en-US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팀원</a:t>
              </a:r>
              <a:endParaRPr lang="en-US" sz="2199" b="1" dirty="0">
                <a:solidFill>
                  <a:srgbClr val="48664D"/>
                </a:solidFill>
                <a:latin typeface="+mn-ea"/>
                <a:cs typeface="Arita Dotum Light"/>
                <a:sym typeface="Arita Dotum Light"/>
              </a:endParaRPr>
            </a:p>
          </p:txBody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8F9236C5-5804-A4F0-242B-83F74F5112F0}"/>
                </a:ext>
              </a:extLst>
            </p:cNvPr>
            <p:cNvSpPr txBox="1"/>
            <p:nvPr/>
          </p:nvSpPr>
          <p:spPr>
            <a:xfrm>
              <a:off x="9507541" y="8369935"/>
              <a:ext cx="2142428" cy="3627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079"/>
                </a:lnSpc>
              </a:pPr>
              <a:r>
                <a:rPr lang="ko-KR" altLang="en-US" sz="2199" b="1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프로젝트 기간</a:t>
              </a:r>
              <a:endParaRPr lang="en-US" sz="2199" b="1" dirty="0">
                <a:solidFill>
                  <a:srgbClr val="48664D"/>
                </a:solidFill>
                <a:latin typeface="+mn-ea"/>
                <a:cs typeface="Arita Dotum Light"/>
                <a:sym typeface="Arita Dotum Light"/>
              </a:endParaRPr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AAE006DD-B12C-6A35-F263-AA09155C6BF3}"/>
                </a:ext>
              </a:extLst>
            </p:cNvPr>
            <p:cNvSpPr txBox="1"/>
            <p:nvPr/>
          </p:nvSpPr>
          <p:spPr>
            <a:xfrm>
              <a:off x="9448800" y="7752046"/>
              <a:ext cx="2201169" cy="3627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r">
                <a:lnSpc>
                  <a:spcPts val="3079"/>
                </a:lnSpc>
                <a:spcBef>
                  <a:spcPct val="0"/>
                </a:spcBef>
              </a:pPr>
              <a:r>
                <a:rPr lang="ko-KR" altLang="en-US" sz="2199" b="1" u="none" strike="noStrike" dirty="0">
                  <a:solidFill>
                    <a:srgbClr val="48664D"/>
                  </a:solidFill>
                  <a:latin typeface="+mn-ea"/>
                  <a:cs typeface="Arita Dotum Light"/>
                  <a:sym typeface="Arita Dotum Light"/>
                </a:rPr>
                <a:t>프로젝트 주제</a:t>
              </a:r>
              <a:endParaRPr lang="en-US" sz="2199" b="1" u="none" strike="noStrike" dirty="0">
                <a:solidFill>
                  <a:srgbClr val="48664D"/>
                </a:solidFill>
                <a:latin typeface="+mn-ea"/>
                <a:cs typeface="Arita Dotum Light"/>
                <a:sym typeface="Arita Dotum Light"/>
              </a:endParaRPr>
            </a:p>
          </p:txBody>
        </p:sp>
      </p:grpSp>
      <p:pic>
        <p:nvPicPr>
          <p:cNvPr id="1026" name="Picture 2" descr="종이컵 식수 목업mockup, 컵, 종이컵, 마시다 PNG 일러스트 및 이미지 에 대한 무료 다운로드 - Pngtree">
            <a:extLst>
              <a:ext uri="{FF2B5EF4-FFF2-40B4-BE49-F238E27FC236}">
                <a16:creationId xmlns:a16="http://schemas.microsoft.com/office/drawing/2014/main" id="{095A8576-518F-69B6-F61C-3194281F3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952" y="3009114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A9995-2CDB-8EA9-126F-046699857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80658F2-ECB1-86EA-EC4C-0808931F698D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6FF7739-9351-B3C3-D0D0-BD63E7FBB371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B47B562-7216-9C23-A649-65607C879436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73CC6198-5072-5316-D860-D056475E67BD}"/>
              </a:ext>
            </a:extLst>
          </p:cNvPr>
          <p:cNvSpPr txBox="1"/>
          <p:nvPr/>
        </p:nvSpPr>
        <p:spPr>
          <a:xfrm>
            <a:off x="3172989" y="80608"/>
            <a:ext cx="4599416" cy="1168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ko-KR" altLang="en-US" sz="3600" b="1" dirty="0" err="1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유스케이스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B62509C9-21FB-2ABA-FE5C-24DCF03B15BA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CB978E8C-F086-9EC3-8EA6-3AFCEF3FB2FE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7585FD35-576B-34BD-BF7A-AB8641013607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02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설계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B3EEE78-D867-5A09-1A87-68AC765FC08D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50FFE9-0F7E-B42E-5AA0-008710FF5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866900"/>
            <a:ext cx="10692702" cy="79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48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36F41-C59F-858A-F436-840AE0803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032DB35-79DF-5CDC-C026-4D5EAAF8E8C7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E221081-C14D-CB8E-6C16-DFCCE63ACE91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9DB5714-A8AA-45BF-606E-FB733CAD5C48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B0D6FCF5-0815-F1B8-34E7-23FB7968F6E2}"/>
              </a:ext>
            </a:extLst>
          </p:cNvPr>
          <p:cNvSpPr txBox="1"/>
          <p:nvPr/>
        </p:nvSpPr>
        <p:spPr>
          <a:xfrm>
            <a:off x="3172989" y="80608"/>
            <a:ext cx="4102142" cy="1168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아키텍처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A5C313E4-B6D2-3EAA-CDAD-731BEE5F8442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62ECD51F-DFD2-D070-EC51-232C1AB8C870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68450DD3-68F8-D90A-3399-BDCE64A99FAD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02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설계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FC27B03C-4AA4-1EDE-A85B-289C8E3E6B41}"/>
              </a:ext>
            </a:extLst>
          </p:cNvPr>
          <p:cNvGrpSpPr/>
          <p:nvPr/>
        </p:nvGrpSpPr>
        <p:grpSpPr>
          <a:xfrm>
            <a:off x="3090546" y="1365954"/>
            <a:ext cx="2700654" cy="2360177"/>
            <a:chOff x="5150373" y="2381992"/>
            <a:chExt cx="3036156" cy="2527127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FD7D9251-4A89-47A7-6959-9F8FF256772D}"/>
                </a:ext>
              </a:extLst>
            </p:cNvPr>
            <p:cNvGrpSpPr/>
            <p:nvPr/>
          </p:nvGrpSpPr>
          <p:grpSpPr>
            <a:xfrm>
              <a:off x="5501124" y="2576027"/>
              <a:ext cx="2685405" cy="1718312"/>
              <a:chOff x="3680460" y="2184933"/>
              <a:chExt cx="6880860" cy="3986814"/>
            </a:xfrm>
          </p:grpSpPr>
          <p:sp>
            <p:nvSpPr>
              <p:cNvPr id="1040" name="사각형: 둥근 모서리 1039">
                <a:extLst>
                  <a:ext uri="{FF2B5EF4-FFF2-40B4-BE49-F238E27FC236}">
                    <a16:creationId xmlns:a16="http://schemas.microsoft.com/office/drawing/2014/main" id="{48369CB2-5036-BC41-3F83-E3DC2C74D59F}"/>
                  </a:ext>
                </a:extLst>
              </p:cNvPr>
              <p:cNvSpPr/>
              <p:nvPr/>
            </p:nvSpPr>
            <p:spPr>
              <a:xfrm>
                <a:off x="3680460" y="2184933"/>
                <a:ext cx="6880860" cy="398681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맑은 고딕" panose="020B0503020000020004" pitchFamily="50" charset="-127"/>
                </a:endParaRPr>
              </a:p>
            </p:txBody>
          </p:sp>
          <p:pic>
            <p:nvPicPr>
              <p:cNvPr id="1041" name="그림 1040">
                <a:extLst>
                  <a:ext uri="{FF2B5EF4-FFF2-40B4-BE49-F238E27FC236}">
                    <a16:creationId xmlns:a16="http://schemas.microsoft.com/office/drawing/2014/main" id="{3D93AA2D-2A62-077E-45B7-0631E5782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53216" y="2388314"/>
                <a:ext cx="6391273" cy="3552824"/>
              </a:xfrm>
              <a:prstGeom prst="rect">
                <a:avLst/>
              </a:prstGeom>
            </p:spPr>
          </p:pic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1FC9648B-3437-6151-BFB0-385B82DEDCDC}"/>
                </a:ext>
              </a:extLst>
            </p:cNvPr>
            <p:cNvSpPr txBox="1"/>
            <p:nvPr/>
          </p:nvSpPr>
          <p:spPr>
            <a:xfrm>
              <a:off x="5556178" y="4369691"/>
              <a:ext cx="2565995" cy="5394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</a:rPr>
                <a:t>딥러닝 추론 엔진</a:t>
              </a:r>
              <a:endParaRPr lang="en-US" altLang="ko-KR" sz="2000" b="1" dirty="0">
                <a:solidFill>
                  <a:srgbClr val="48664D"/>
                </a:solidFill>
                <a:latin typeface="맑은 고딕" panose="020B0503020000020004" pitchFamily="50" charset="-127"/>
              </a:endParaRPr>
            </a:p>
          </p:txBody>
        </p:sp>
        <p:grpSp>
          <p:nvGrpSpPr>
            <p:cNvPr id="1037" name="그룹 1036">
              <a:extLst>
                <a:ext uri="{FF2B5EF4-FFF2-40B4-BE49-F238E27FC236}">
                  <a16:creationId xmlns:a16="http://schemas.microsoft.com/office/drawing/2014/main" id="{867B79FC-1B81-3AE6-4814-8A2405357B5A}"/>
                </a:ext>
              </a:extLst>
            </p:cNvPr>
            <p:cNvGrpSpPr/>
            <p:nvPr/>
          </p:nvGrpSpPr>
          <p:grpSpPr>
            <a:xfrm>
              <a:off x="5150373" y="2381992"/>
              <a:ext cx="593643" cy="615719"/>
              <a:chOff x="1964522" y="1459149"/>
              <a:chExt cx="780892" cy="811040"/>
            </a:xfrm>
          </p:grpSpPr>
          <p:sp>
            <p:nvSpPr>
              <p:cNvPr id="1038" name="타원 1037">
                <a:extLst>
                  <a:ext uri="{FF2B5EF4-FFF2-40B4-BE49-F238E27FC236}">
                    <a16:creationId xmlns:a16="http://schemas.microsoft.com/office/drawing/2014/main" id="{90F2C82E-332D-D130-76C7-F60EC67DDF80}"/>
                  </a:ext>
                </a:extLst>
              </p:cNvPr>
              <p:cNvSpPr/>
              <p:nvPr/>
            </p:nvSpPr>
            <p:spPr>
              <a:xfrm>
                <a:off x="1964522" y="1459149"/>
                <a:ext cx="780892" cy="811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맑은 고딕" panose="020B0503020000020004" pitchFamily="50" charset="-127"/>
                </a:endParaRPr>
              </a:p>
            </p:txBody>
          </p:sp>
          <p:pic>
            <p:nvPicPr>
              <p:cNvPr id="1039" name="Picture 6" descr="인공 지능 - 무료 과학 기술개 아이콘">
                <a:extLst>
                  <a:ext uri="{FF2B5EF4-FFF2-40B4-BE49-F238E27FC236}">
                    <a16:creationId xmlns:a16="http://schemas.microsoft.com/office/drawing/2014/main" id="{B3D30CA9-84C5-5CC9-5001-97480B9E96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3881" y="1575950"/>
                <a:ext cx="683892" cy="6180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3E30C4E7-C821-3E4A-8C92-C72BDE0870B2}"/>
              </a:ext>
            </a:extLst>
          </p:cNvPr>
          <p:cNvGrpSpPr/>
          <p:nvPr/>
        </p:nvGrpSpPr>
        <p:grpSpPr>
          <a:xfrm>
            <a:off x="381000" y="2024586"/>
            <a:ext cx="1972270" cy="1235081"/>
            <a:chOff x="550093" y="1653119"/>
            <a:chExt cx="1972270" cy="1235081"/>
          </a:xfrm>
        </p:grpSpPr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994E29B4-A0DC-0F68-58C7-29B9FDE57927}"/>
                </a:ext>
              </a:extLst>
            </p:cNvPr>
            <p:cNvSpPr txBox="1"/>
            <p:nvPr/>
          </p:nvSpPr>
          <p:spPr>
            <a:xfrm>
              <a:off x="550093" y="2381908"/>
              <a:ext cx="1972270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48664D"/>
                  </a:solidFill>
                  <a:latin typeface="맑은 고딕" panose="020B0503020000020004" pitchFamily="50" charset="-127"/>
                </a:rPr>
                <a:t>YOLOv8</a:t>
              </a:r>
            </a:p>
          </p:txBody>
        </p:sp>
        <p:pic>
          <p:nvPicPr>
            <p:cNvPr id="1043" name="그림 1042">
              <a:extLst>
                <a:ext uri="{FF2B5EF4-FFF2-40B4-BE49-F238E27FC236}">
                  <a16:creationId xmlns:a16="http://schemas.microsoft.com/office/drawing/2014/main" id="{1F835D2E-D901-35CC-2AE8-048DFAD61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45" b="8095"/>
            <a:stretch/>
          </p:blipFill>
          <p:spPr>
            <a:xfrm>
              <a:off x="550094" y="1653119"/>
              <a:ext cx="1972269" cy="738077"/>
            </a:xfrm>
            <a:prstGeom prst="rect">
              <a:avLst/>
            </a:prstGeom>
          </p:spPr>
        </p:pic>
      </p:grp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45346EC4-D55D-C94D-C69F-43B5330C6475}"/>
              </a:ext>
            </a:extLst>
          </p:cNvPr>
          <p:cNvCxnSpPr>
            <a:cxnSpLocks/>
          </p:cNvCxnSpPr>
          <p:nvPr/>
        </p:nvCxnSpPr>
        <p:spPr>
          <a:xfrm flipV="1">
            <a:off x="2590800" y="2393624"/>
            <a:ext cx="54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90EE2196-3986-1B10-EF71-F22B4C6FBCB0}"/>
              </a:ext>
            </a:extLst>
          </p:cNvPr>
          <p:cNvCxnSpPr>
            <a:cxnSpLocks/>
          </p:cNvCxnSpPr>
          <p:nvPr/>
        </p:nvCxnSpPr>
        <p:spPr>
          <a:xfrm>
            <a:off x="10725600" y="1956980"/>
            <a:ext cx="360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41752D-6DFA-2434-84F5-ECC9029229CD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grpSp>
        <p:nvGrpSpPr>
          <p:cNvPr id="1029" name="Group 2">
            <a:extLst>
              <a:ext uri="{FF2B5EF4-FFF2-40B4-BE49-F238E27FC236}">
                <a16:creationId xmlns:a16="http://schemas.microsoft.com/office/drawing/2014/main" id="{99BDCF47-9F9F-1D42-187F-9850CD05031D}"/>
              </a:ext>
            </a:extLst>
          </p:cNvPr>
          <p:cNvGrpSpPr/>
          <p:nvPr/>
        </p:nvGrpSpPr>
        <p:grpSpPr>
          <a:xfrm>
            <a:off x="8534401" y="1589861"/>
            <a:ext cx="1828798" cy="734239"/>
            <a:chOff x="20868" y="-57150"/>
            <a:chExt cx="500859" cy="869950"/>
          </a:xfrm>
        </p:grpSpPr>
        <p:sp>
          <p:nvSpPr>
            <p:cNvPr id="1030" name="Freeform 3">
              <a:extLst>
                <a:ext uri="{FF2B5EF4-FFF2-40B4-BE49-F238E27FC236}">
                  <a16:creationId xmlns:a16="http://schemas.microsoft.com/office/drawing/2014/main" id="{6AA631F1-E8AA-FFC2-D19D-76BC6315C5A5}"/>
                </a:ext>
              </a:extLst>
            </p:cNvPr>
            <p:cNvSpPr/>
            <p:nvPr/>
          </p:nvSpPr>
          <p:spPr>
            <a:xfrm>
              <a:off x="20869" y="0"/>
              <a:ext cx="500858" cy="812800"/>
            </a:xfrm>
            <a:prstGeom prst="flowChartPreparation">
              <a:avLst/>
            </a:prstGeom>
            <a:solidFill>
              <a:srgbClr val="BACEB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032" name="TextBox 4">
              <a:extLst>
                <a:ext uri="{FF2B5EF4-FFF2-40B4-BE49-F238E27FC236}">
                  <a16:creationId xmlns:a16="http://schemas.microsoft.com/office/drawing/2014/main" id="{A275D9C9-7CF0-6839-0462-8159DC8F3037}"/>
                </a:ext>
              </a:extLst>
            </p:cNvPr>
            <p:cNvSpPr txBox="1"/>
            <p:nvPr/>
          </p:nvSpPr>
          <p:spPr>
            <a:xfrm>
              <a:off x="20868" y="-57150"/>
              <a:ext cx="500859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1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공정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grpSp>
        <p:nvGrpSpPr>
          <p:cNvPr id="1046" name="Group 2">
            <a:extLst>
              <a:ext uri="{FF2B5EF4-FFF2-40B4-BE49-F238E27FC236}">
                <a16:creationId xmlns:a16="http://schemas.microsoft.com/office/drawing/2014/main" id="{1C6F0692-3B9D-FE2A-BE36-4A837EFEAF55}"/>
              </a:ext>
            </a:extLst>
          </p:cNvPr>
          <p:cNvGrpSpPr/>
          <p:nvPr/>
        </p:nvGrpSpPr>
        <p:grpSpPr>
          <a:xfrm>
            <a:off x="14755291" y="1589861"/>
            <a:ext cx="1828798" cy="734239"/>
            <a:chOff x="20868" y="-57150"/>
            <a:chExt cx="500859" cy="869950"/>
          </a:xfrm>
        </p:grpSpPr>
        <p:sp>
          <p:nvSpPr>
            <p:cNvPr id="1055" name="Freeform 3">
              <a:extLst>
                <a:ext uri="{FF2B5EF4-FFF2-40B4-BE49-F238E27FC236}">
                  <a16:creationId xmlns:a16="http://schemas.microsoft.com/office/drawing/2014/main" id="{62CF6648-8CEB-C71A-C8AC-8A517244DBD5}"/>
                </a:ext>
              </a:extLst>
            </p:cNvPr>
            <p:cNvSpPr/>
            <p:nvPr/>
          </p:nvSpPr>
          <p:spPr>
            <a:xfrm>
              <a:off x="20869" y="0"/>
              <a:ext cx="500858" cy="812800"/>
            </a:xfrm>
            <a:prstGeom prst="flowChartPreparation">
              <a:avLst/>
            </a:prstGeom>
            <a:solidFill>
              <a:srgbClr val="BACEB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057" name="TextBox 4">
              <a:extLst>
                <a:ext uri="{FF2B5EF4-FFF2-40B4-BE49-F238E27FC236}">
                  <a16:creationId xmlns:a16="http://schemas.microsoft.com/office/drawing/2014/main" id="{81D17477-BC80-1560-DF74-70AFCE9F4D31}"/>
                </a:ext>
              </a:extLst>
            </p:cNvPr>
            <p:cNvSpPr txBox="1"/>
            <p:nvPr/>
          </p:nvSpPr>
          <p:spPr>
            <a:xfrm>
              <a:off x="20868" y="-57150"/>
              <a:ext cx="500859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2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공정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grpSp>
        <p:nvGrpSpPr>
          <p:cNvPr id="1090" name="그룹 1089">
            <a:extLst>
              <a:ext uri="{FF2B5EF4-FFF2-40B4-BE49-F238E27FC236}">
                <a16:creationId xmlns:a16="http://schemas.microsoft.com/office/drawing/2014/main" id="{DBFBAA0B-3B31-2C16-D3C7-FE17386625D3}"/>
              </a:ext>
            </a:extLst>
          </p:cNvPr>
          <p:cNvGrpSpPr/>
          <p:nvPr/>
        </p:nvGrpSpPr>
        <p:grpSpPr>
          <a:xfrm>
            <a:off x="13241880" y="6834496"/>
            <a:ext cx="4855620" cy="3452503"/>
            <a:chOff x="10133530" y="2879101"/>
            <a:chExt cx="6084445" cy="4317545"/>
          </a:xfrm>
        </p:grpSpPr>
        <p:pic>
          <p:nvPicPr>
            <p:cNvPr id="1066" name="Picture 2" descr="Tv 텔레비전 평면 스크린 대형 - Pixabay의 무료 이미지">
              <a:extLst>
                <a:ext uri="{FF2B5EF4-FFF2-40B4-BE49-F238E27FC236}">
                  <a16:creationId xmlns:a16="http://schemas.microsoft.com/office/drawing/2014/main" id="{9C09980D-BF75-FA99-350E-B4A0805F9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7" t="13666" r="24451" b="21276"/>
            <a:stretch/>
          </p:blipFill>
          <p:spPr bwMode="auto">
            <a:xfrm>
              <a:off x="10133530" y="2879101"/>
              <a:ext cx="6084445" cy="4317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68" name="그룹 1067">
              <a:extLst>
                <a:ext uri="{FF2B5EF4-FFF2-40B4-BE49-F238E27FC236}">
                  <a16:creationId xmlns:a16="http://schemas.microsoft.com/office/drawing/2014/main" id="{64391280-05BE-CABB-1A6A-71178F9683CA}"/>
                </a:ext>
              </a:extLst>
            </p:cNvPr>
            <p:cNvGrpSpPr/>
            <p:nvPr/>
          </p:nvGrpSpPr>
          <p:grpSpPr>
            <a:xfrm>
              <a:off x="10686914" y="3197926"/>
              <a:ext cx="2600891" cy="2835437"/>
              <a:chOff x="10957819" y="1653119"/>
              <a:chExt cx="2600891" cy="2835437"/>
            </a:xfrm>
          </p:grpSpPr>
          <p:sp>
            <p:nvSpPr>
              <p:cNvPr id="1069" name="TextBox 1068">
                <a:extLst>
                  <a:ext uri="{FF2B5EF4-FFF2-40B4-BE49-F238E27FC236}">
                    <a16:creationId xmlns:a16="http://schemas.microsoft.com/office/drawing/2014/main" id="{CD572319-55D9-D9AB-B874-1804D49633D1}"/>
                  </a:ext>
                </a:extLst>
              </p:cNvPr>
              <p:cNvSpPr txBox="1"/>
              <p:nvPr/>
            </p:nvSpPr>
            <p:spPr>
              <a:xfrm>
                <a:off x="10957819" y="1653119"/>
                <a:ext cx="2600891" cy="732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b="1" dirty="0">
                    <a:solidFill>
                      <a:srgbClr val="FF0000"/>
                    </a:solidFill>
                    <a:latin typeface="맑은 고딕" panose="020B0503020000020004" pitchFamily="50" charset="-127"/>
                  </a:rPr>
                  <a:t>불량</a:t>
                </a:r>
                <a:r>
                  <a:rPr lang="en-US" altLang="ko-KR" sz="2400" b="1" dirty="0">
                    <a:solidFill>
                      <a:srgbClr val="FF0000"/>
                    </a:solidFill>
                    <a:latin typeface="맑은 고딕" panose="020B0503020000020004" pitchFamily="50" charset="-127"/>
                  </a:rPr>
                  <a:t>!</a:t>
                </a:r>
              </a:p>
            </p:txBody>
          </p:sp>
          <p:grpSp>
            <p:nvGrpSpPr>
              <p:cNvPr id="1071" name="그룹 1070">
                <a:extLst>
                  <a:ext uri="{FF2B5EF4-FFF2-40B4-BE49-F238E27FC236}">
                    <a16:creationId xmlns:a16="http://schemas.microsoft.com/office/drawing/2014/main" id="{0FB0DB20-5C7B-FD00-5B51-444FFA0920CF}"/>
                  </a:ext>
                </a:extLst>
              </p:cNvPr>
              <p:cNvGrpSpPr/>
              <p:nvPr/>
            </p:nvGrpSpPr>
            <p:grpSpPr>
              <a:xfrm>
                <a:off x="11120448" y="2313991"/>
                <a:ext cx="2275635" cy="2174565"/>
                <a:chOff x="1305766" y="1673535"/>
                <a:chExt cx="2275635" cy="2174565"/>
              </a:xfrm>
            </p:grpSpPr>
            <p:sp>
              <p:nvSpPr>
                <p:cNvPr id="1078" name="직사각형 1077">
                  <a:extLst>
                    <a:ext uri="{FF2B5EF4-FFF2-40B4-BE49-F238E27FC236}">
                      <a16:creationId xmlns:a16="http://schemas.microsoft.com/office/drawing/2014/main" id="{6111BF08-F684-28E5-3822-77478759949F}"/>
                    </a:ext>
                  </a:extLst>
                </p:cNvPr>
                <p:cNvSpPr/>
                <p:nvPr/>
              </p:nvSpPr>
              <p:spPr>
                <a:xfrm>
                  <a:off x="1305766" y="1673535"/>
                  <a:ext cx="2275635" cy="21745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1079" name="이등변 삼각형 1078">
                  <a:extLst>
                    <a:ext uri="{FF2B5EF4-FFF2-40B4-BE49-F238E27FC236}">
                      <a16:creationId xmlns:a16="http://schemas.microsoft.com/office/drawing/2014/main" id="{BA3F906A-E190-B92F-32EE-D13AB6093808}"/>
                    </a:ext>
                  </a:extLst>
                </p:cNvPr>
                <p:cNvSpPr/>
                <p:nvPr/>
              </p:nvSpPr>
              <p:spPr>
                <a:xfrm flipH="1" flipV="1">
                  <a:off x="2599447" y="1922339"/>
                  <a:ext cx="118327" cy="37744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080" name="그룹 1079">
              <a:extLst>
                <a:ext uri="{FF2B5EF4-FFF2-40B4-BE49-F238E27FC236}">
                  <a16:creationId xmlns:a16="http://schemas.microsoft.com/office/drawing/2014/main" id="{02D82380-319D-049F-DD6F-DD700729A76A}"/>
                </a:ext>
              </a:extLst>
            </p:cNvPr>
            <p:cNvGrpSpPr/>
            <p:nvPr/>
          </p:nvGrpSpPr>
          <p:grpSpPr>
            <a:xfrm>
              <a:off x="13172509" y="3190325"/>
              <a:ext cx="2600891" cy="2835437"/>
              <a:chOff x="10957819" y="1653119"/>
              <a:chExt cx="2600891" cy="2835437"/>
            </a:xfrm>
          </p:grpSpPr>
          <p:sp>
            <p:nvSpPr>
              <p:cNvPr id="1082" name="TextBox 1081">
                <a:extLst>
                  <a:ext uri="{FF2B5EF4-FFF2-40B4-BE49-F238E27FC236}">
                    <a16:creationId xmlns:a16="http://schemas.microsoft.com/office/drawing/2014/main" id="{A7F3D2C0-3C5E-B09F-A364-E8E6D262DB71}"/>
                  </a:ext>
                </a:extLst>
              </p:cNvPr>
              <p:cNvSpPr txBox="1"/>
              <p:nvPr/>
            </p:nvSpPr>
            <p:spPr>
              <a:xfrm>
                <a:off x="10957819" y="1653119"/>
                <a:ext cx="2600891" cy="732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b="1" dirty="0">
                    <a:solidFill>
                      <a:srgbClr val="FF0000"/>
                    </a:solidFill>
                    <a:latin typeface="맑은 고딕" panose="020B0503020000020004" pitchFamily="50" charset="-127"/>
                  </a:rPr>
                  <a:t>불량</a:t>
                </a:r>
                <a:r>
                  <a:rPr lang="en-US" altLang="ko-KR" sz="2400" b="1" dirty="0">
                    <a:solidFill>
                      <a:srgbClr val="FF0000"/>
                    </a:solidFill>
                    <a:latin typeface="맑은 고딕" panose="020B0503020000020004" pitchFamily="50" charset="-127"/>
                  </a:rPr>
                  <a:t>!</a:t>
                </a:r>
              </a:p>
            </p:txBody>
          </p:sp>
          <p:grpSp>
            <p:nvGrpSpPr>
              <p:cNvPr id="1083" name="그룹 1082">
                <a:extLst>
                  <a:ext uri="{FF2B5EF4-FFF2-40B4-BE49-F238E27FC236}">
                    <a16:creationId xmlns:a16="http://schemas.microsoft.com/office/drawing/2014/main" id="{4FABB89C-2B1E-1DEB-6A56-572332DCD334}"/>
                  </a:ext>
                </a:extLst>
              </p:cNvPr>
              <p:cNvGrpSpPr/>
              <p:nvPr/>
            </p:nvGrpSpPr>
            <p:grpSpPr>
              <a:xfrm>
                <a:off x="11120448" y="2313991"/>
                <a:ext cx="2275635" cy="2174565"/>
                <a:chOff x="1305766" y="1673535"/>
                <a:chExt cx="2275635" cy="2174565"/>
              </a:xfrm>
            </p:grpSpPr>
            <p:sp>
              <p:nvSpPr>
                <p:cNvPr id="1085" name="직사각형 1084">
                  <a:extLst>
                    <a:ext uri="{FF2B5EF4-FFF2-40B4-BE49-F238E27FC236}">
                      <a16:creationId xmlns:a16="http://schemas.microsoft.com/office/drawing/2014/main" id="{F97E1834-511E-1650-E5E4-F8E5693327CE}"/>
                    </a:ext>
                  </a:extLst>
                </p:cNvPr>
                <p:cNvSpPr/>
                <p:nvPr/>
              </p:nvSpPr>
              <p:spPr>
                <a:xfrm>
                  <a:off x="1305766" y="1673535"/>
                  <a:ext cx="2275635" cy="21745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1086" name="이등변 삼각형 1085">
                  <a:extLst>
                    <a:ext uri="{FF2B5EF4-FFF2-40B4-BE49-F238E27FC236}">
                      <a16:creationId xmlns:a16="http://schemas.microsoft.com/office/drawing/2014/main" id="{8BD7BC10-D290-CB7C-A983-C8B24527109F}"/>
                    </a:ext>
                  </a:extLst>
                </p:cNvPr>
                <p:cNvSpPr/>
                <p:nvPr/>
              </p:nvSpPr>
              <p:spPr>
                <a:xfrm flipH="1" flipV="1">
                  <a:off x="2599447" y="1922339"/>
                  <a:ext cx="118327" cy="37744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</p:grpSp>
        </p:grpSp>
        <p:pic>
          <p:nvPicPr>
            <p:cNvPr id="1087" name="Picture 2" descr="종이컵 식수 목업mockup, 컵, 종이컵, 마시다 PNG 일러스트 및 이미지 에 대한 무료 다운로드 - Pngtree">
              <a:extLst>
                <a:ext uri="{FF2B5EF4-FFF2-40B4-BE49-F238E27FC236}">
                  <a16:creationId xmlns:a16="http://schemas.microsoft.com/office/drawing/2014/main" id="{1B6A4211-9B87-159A-94F3-01EACBBF3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52226" y="4559858"/>
              <a:ext cx="1070265" cy="1070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8" name="그림 1087">
              <a:extLst>
                <a:ext uri="{FF2B5EF4-FFF2-40B4-BE49-F238E27FC236}">
                  <a16:creationId xmlns:a16="http://schemas.microsoft.com/office/drawing/2014/main" id="{CBE5FE7A-D170-4B9B-47FC-0714629F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3056" b="83519" l="33542" r="87639">
                          <a14:foregroundMark x1="44583" y1="18981" x2="36736" y2="28889"/>
                          <a14:foregroundMark x1="36736" y1="28889" x2="33611" y2="40463"/>
                          <a14:foregroundMark x1="33611" y1="40463" x2="33611" y2="45370"/>
                          <a14:foregroundMark x1="33611" y1="45370" x2="36528" y2="55185"/>
                          <a14:foregroundMark x1="36528" y1="55185" x2="40139" y2="58519"/>
                          <a14:foregroundMark x1="49028" y1="16019" x2="60833" y2="13981"/>
                          <a14:foregroundMark x1="60833" y1="13981" x2="64653" y2="13981"/>
                          <a14:foregroundMark x1="64653" y1="13981" x2="69028" y2="15556"/>
                          <a14:foregroundMark x1="69028" y1="15556" x2="71181" y2="17222"/>
                          <a14:foregroundMark x1="55417" y1="13704" x2="63403" y2="13056"/>
                          <a14:foregroundMark x1="63403" y1="13056" x2="64722" y2="13426"/>
                          <a14:foregroundMark x1="75486" y1="20000" x2="85972" y2="48426"/>
                          <a14:foregroundMark x1="85972" y1="48426" x2="85903" y2="53241"/>
                          <a14:foregroundMark x1="85903" y1="53241" x2="84444" y2="58426"/>
                          <a14:foregroundMark x1="84444" y1="58426" x2="81319" y2="64167"/>
                          <a14:foregroundMark x1="81319" y1="64167" x2="66181" y2="77222"/>
                          <a14:foregroundMark x1="66181" y1="77222" x2="50417" y2="81111"/>
                          <a14:foregroundMark x1="53819" y1="82778" x2="59861" y2="83519"/>
                          <a14:foregroundMark x1="59861" y1="83519" x2="67361" y2="82685"/>
                          <a14:foregroundMark x1="85000" y1="33426" x2="86042" y2="50648"/>
                          <a14:foregroundMark x1="86042" y1="50648" x2="85417" y2="55000"/>
                          <a14:foregroundMark x1="61181" y1="84167" x2="70417" y2="81296"/>
                          <a14:foregroundMark x1="70417" y1="81296" x2="78194" y2="74815"/>
                          <a14:foregroundMark x1="78194" y1="74815" x2="84306" y2="64537"/>
                          <a14:foregroundMark x1="84306" y1="64537" x2="87639" y2="47685"/>
                        </a14:backgroundRemoval>
                      </a14:imgEffect>
                    </a14:imgLayer>
                  </a14:imgProps>
                </a:ext>
              </a:extLst>
            </a:blip>
            <a:srcRect l="30301" t="10291" r="10085" b="13441"/>
            <a:stretch/>
          </p:blipFill>
          <p:spPr>
            <a:xfrm>
              <a:off x="14124380" y="4705983"/>
              <a:ext cx="729340" cy="699825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908A887-9464-9E08-7592-E229FA6A86F2}"/>
              </a:ext>
            </a:extLst>
          </p:cNvPr>
          <p:cNvGrpSpPr/>
          <p:nvPr/>
        </p:nvGrpSpPr>
        <p:grpSpPr>
          <a:xfrm>
            <a:off x="0" y="5905199"/>
            <a:ext cx="18288001" cy="893618"/>
            <a:chOff x="0" y="5905199"/>
            <a:chExt cx="18288001" cy="89361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08BDACE-890B-6CD8-D9C3-19079E8EC68A}"/>
                </a:ext>
              </a:extLst>
            </p:cNvPr>
            <p:cNvGrpSpPr/>
            <p:nvPr/>
          </p:nvGrpSpPr>
          <p:grpSpPr>
            <a:xfrm>
              <a:off x="0" y="5905199"/>
              <a:ext cx="16009709" cy="893618"/>
              <a:chOff x="119592" y="5510646"/>
              <a:chExt cx="23311904" cy="1752600"/>
            </a:xfrm>
          </p:grpSpPr>
          <p:pic>
            <p:nvPicPr>
              <p:cNvPr id="1026" name="Picture 2" descr="24,300개 이상의 컨베이어 벨트 스톡 일러스트, Royalty-Free 벡터 그래픽 및 클립 아트 - iStock">
                <a:extLst>
                  <a:ext uri="{FF2B5EF4-FFF2-40B4-BE49-F238E27FC236}">
                    <a16:creationId xmlns:a16="http://schemas.microsoft.com/office/drawing/2014/main" id="{57AD4802-EBB8-A412-0ECD-AC3C57B13D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6536" b="13398"/>
              <a:stretch/>
            </p:blipFill>
            <p:spPr bwMode="auto">
              <a:xfrm>
                <a:off x="11772900" y="5510646"/>
                <a:ext cx="5829300" cy="1752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24,300개 이상의 컨베이어 벨트 스톡 일러스트, Royalty-Free 벡터 그래픽 및 클립 아트 - iStock">
                <a:extLst>
                  <a:ext uri="{FF2B5EF4-FFF2-40B4-BE49-F238E27FC236}">
                    <a16:creationId xmlns:a16="http://schemas.microsoft.com/office/drawing/2014/main" id="{AA109E29-BB92-8B2C-8FD4-80C2486AB1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6536" b="13398"/>
              <a:stretch/>
            </p:blipFill>
            <p:spPr bwMode="auto">
              <a:xfrm>
                <a:off x="5943600" y="5510646"/>
                <a:ext cx="5829300" cy="1752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24,300개 이상의 컨베이어 벨트 스톡 일러스트, Royalty-Free 벡터 그래픽 및 클립 아트 - iStock">
                <a:extLst>
                  <a:ext uri="{FF2B5EF4-FFF2-40B4-BE49-F238E27FC236}">
                    <a16:creationId xmlns:a16="http://schemas.microsoft.com/office/drawing/2014/main" id="{1DE74036-8D7D-B9D2-2352-D95F5C8F5B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6536" b="13398"/>
              <a:stretch/>
            </p:blipFill>
            <p:spPr bwMode="auto">
              <a:xfrm>
                <a:off x="119592" y="5510646"/>
                <a:ext cx="5829300" cy="1752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24,300개 이상의 컨베이어 벨트 스톡 일러스트, Royalty-Free 벡터 그래픽 및 클립 아트 - iStock">
                <a:extLst>
                  <a:ext uri="{FF2B5EF4-FFF2-40B4-BE49-F238E27FC236}">
                    <a16:creationId xmlns:a16="http://schemas.microsoft.com/office/drawing/2014/main" id="{7CBAF6C1-4E71-3AEA-3C38-48899E1AB7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56536" r="1" b="14091"/>
              <a:stretch/>
            </p:blipFill>
            <p:spPr bwMode="auto">
              <a:xfrm>
                <a:off x="17602198" y="5510646"/>
                <a:ext cx="5829298" cy="1712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 descr="24,300개 이상의 컨베이어 벨트 스톡 일러스트, Royalty-Free 벡터 그래픽 및 클립 아트 - iStock">
              <a:extLst>
                <a:ext uri="{FF2B5EF4-FFF2-40B4-BE49-F238E27FC236}">
                  <a16:creationId xmlns:a16="http://schemas.microsoft.com/office/drawing/2014/main" id="{D5EEA194-4944-EA37-A34D-CFF1C55316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56536" r="42999" b="14091"/>
            <a:stretch/>
          </p:blipFill>
          <p:spPr bwMode="auto">
            <a:xfrm>
              <a:off x="16006079" y="5905500"/>
              <a:ext cx="2281922" cy="872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8C1711B-63B4-86C5-8638-A26831268C6A}"/>
              </a:ext>
            </a:extLst>
          </p:cNvPr>
          <p:cNvCxnSpPr>
            <a:cxnSpLocks/>
          </p:cNvCxnSpPr>
          <p:nvPr/>
        </p:nvCxnSpPr>
        <p:spPr>
          <a:xfrm>
            <a:off x="6144492" y="1956980"/>
            <a:ext cx="19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8957AA7-5A87-80DD-8E78-64C1F172CD96}"/>
              </a:ext>
            </a:extLst>
          </p:cNvPr>
          <p:cNvGrpSpPr/>
          <p:nvPr/>
        </p:nvGrpSpPr>
        <p:grpSpPr>
          <a:xfrm>
            <a:off x="7012624" y="6838788"/>
            <a:ext cx="4872352" cy="3448212"/>
            <a:chOff x="6289004" y="6341617"/>
            <a:chExt cx="4872352" cy="3448212"/>
          </a:xfrm>
        </p:grpSpPr>
        <p:pic>
          <p:nvPicPr>
            <p:cNvPr id="13" name="Picture 2" descr="Tv 텔레비전 평면 스크린 대형 - Pixabay의 무료 이미지">
              <a:extLst>
                <a:ext uri="{FF2B5EF4-FFF2-40B4-BE49-F238E27FC236}">
                  <a16:creationId xmlns:a16="http://schemas.microsoft.com/office/drawing/2014/main" id="{28D8D48E-6214-7C55-74C0-6952E0E2D1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7" t="13666" r="24451" b="21220"/>
            <a:stretch/>
          </p:blipFill>
          <p:spPr bwMode="auto">
            <a:xfrm>
              <a:off x="6289004" y="6341617"/>
              <a:ext cx="4872352" cy="3448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33" name="그룹 1032">
              <a:extLst>
                <a:ext uri="{FF2B5EF4-FFF2-40B4-BE49-F238E27FC236}">
                  <a16:creationId xmlns:a16="http://schemas.microsoft.com/office/drawing/2014/main" id="{0B69DB57-2DF1-F454-F412-99C04D12DF3C}"/>
                </a:ext>
              </a:extLst>
            </p:cNvPr>
            <p:cNvGrpSpPr/>
            <p:nvPr/>
          </p:nvGrpSpPr>
          <p:grpSpPr>
            <a:xfrm>
              <a:off x="6732147" y="6596029"/>
              <a:ext cx="2082763" cy="2262582"/>
              <a:chOff x="10957819" y="1653119"/>
              <a:chExt cx="2600891" cy="2835437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71D2E42-3211-AD9F-30AF-8713FC2F48D4}"/>
                  </a:ext>
                </a:extLst>
              </p:cNvPr>
              <p:cNvSpPr txBox="1"/>
              <p:nvPr/>
            </p:nvSpPr>
            <p:spPr>
              <a:xfrm>
                <a:off x="10957819" y="1653119"/>
                <a:ext cx="2600891" cy="734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b="1" dirty="0">
                    <a:solidFill>
                      <a:srgbClr val="FF0000"/>
                    </a:solidFill>
                    <a:latin typeface="맑은 고딕" panose="020B0503020000020004" pitchFamily="50" charset="-127"/>
                  </a:rPr>
                  <a:t>불량</a:t>
                </a:r>
                <a:r>
                  <a:rPr lang="en-US" altLang="ko-KR" sz="2400" b="1" dirty="0">
                    <a:solidFill>
                      <a:srgbClr val="FF0000"/>
                    </a:solidFill>
                    <a:latin typeface="맑은 고딕" panose="020B0503020000020004" pitchFamily="50" charset="-127"/>
                  </a:rPr>
                  <a:t>!</a:t>
                </a:r>
              </a:p>
            </p:txBody>
          </p:sp>
          <p:grpSp>
            <p:nvGrpSpPr>
              <p:cNvPr id="1031" name="그룹 1030">
                <a:extLst>
                  <a:ext uri="{FF2B5EF4-FFF2-40B4-BE49-F238E27FC236}">
                    <a16:creationId xmlns:a16="http://schemas.microsoft.com/office/drawing/2014/main" id="{9DC0A389-95F6-C114-6DEE-E29E9ED3875B}"/>
                  </a:ext>
                </a:extLst>
              </p:cNvPr>
              <p:cNvGrpSpPr/>
              <p:nvPr/>
            </p:nvGrpSpPr>
            <p:grpSpPr>
              <a:xfrm>
                <a:off x="11120448" y="2313991"/>
                <a:ext cx="2275635" cy="2174565"/>
                <a:chOff x="1305766" y="1673535"/>
                <a:chExt cx="2275635" cy="2174565"/>
              </a:xfrm>
            </p:grpSpPr>
            <p:sp>
              <p:nvSpPr>
                <p:cNvPr id="1027" name="직사각형 1026">
                  <a:extLst>
                    <a:ext uri="{FF2B5EF4-FFF2-40B4-BE49-F238E27FC236}">
                      <a16:creationId xmlns:a16="http://schemas.microsoft.com/office/drawing/2014/main" id="{4D36B809-8C57-739A-EFE5-CC05A6C81E45}"/>
                    </a:ext>
                  </a:extLst>
                </p:cNvPr>
                <p:cNvSpPr/>
                <p:nvPr/>
              </p:nvSpPr>
              <p:spPr>
                <a:xfrm>
                  <a:off x="1305766" y="1673535"/>
                  <a:ext cx="2275635" cy="21745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90F9B103-6906-8EB9-CAC4-4C2892F9EA23}"/>
                    </a:ext>
                  </a:extLst>
                </p:cNvPr>
                <p:cNvGrpSpPr/>
                <p:nvPr/>
              </p:nvGrpSpPr>
              <p:grpSpPr>
                <a:xfrm>
                  <a:off x="1777525" y="1861160"/>
                  <a:ext cx="1332117" cy="1799315"/>
                  <a:chOff x="3795080" y="1409221"/>
                  <a:chExt cx="3350379" cy="4496279"/>
                </a:xfrm>
              </p:grpSpPr>
              <p:pic>
                <p:nvPicPr>
                  <p:cNvPr id="61" name="Picture 2" descr="종이컵 식수 목업mockup, 컵, 종이컵, 마시다 PNG 일러스트 및 이미지 에 대한 무료 다운로드 - Pngtree">
                    <a:extLst>
                      <a:ext uri="{FF2B5EF4-FFF2-40B4-BE49-F238E27FC236}">
                        <a16:creationId xmlns:a16="http://schemas.microsoft.com/office/drawing/2014/main" id="{47E1C30A-E41A-A70B-4DF8-4BC4DB85C7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179" t="10069" r="18685" b="7886"/>
                  <a:stretch/>
                </p:blipFill>
                <p:spPr bwMode="auto">
                  <a:xfrm>
                    <a:off x="3795080" y="1409221"/>
                    <a:ext cx="3350379" cy="449627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2" name="그룹 61">
                    <a:extLst>
                      <a:ext uri="{FF2B5EF4-FFF2-40B4-BE49-F238E27FC236}">
                        <a16:creationId xmlns:a16="http://schemas.microsoft.com/office/drawing/2014/main" id="{3C661104-EFD8-C0E7-A906-F99108DD90B6}"/>
                      </a:ext>
                    </a:extLst>
                  </p:cNvPr>
                  <p:cNvGrpSpPr/>
                  <p:nvPr/>
                </p:nvGrpSpPr>
                <p:grpSpPr>
                  <a:xfrm>
                    <a:off x="4060134" y="1562100"/>
                    <a:ext cx="2801257" cy="2981328"/>
                    <a:chOff x="4060134" y="1562100"/>
                    <a:chExt cx="2801257" cy="2981328"/>
                  </a:xfrm>
                </p:grpSpPr>
                <p:sp>
                  <p:nvSpPr>
                    <p:cNvPr id="63" name="이등변 삼각형 62">
                      <a:extLst>
                        <a:ext uri="{FF2B5EF4-FFF2-40B4-BE49-F238E27FC236}">
                          <a16:creationId xmlns:a16="http://schemas.microsoft.com/office/drawing/2014/main" id="{58F9CBFA-782D-6E4B-8F26-72A0BFF50526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5862279" y="1562100"/>
                      <a:ext cx="297601" cy="943182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EC2B0929-5572-67C5-A023-C5A703A22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60134" y="2279199"/>
                      <a:ext cx="1074057" cy="1277374"/>
                    </a:xfrm>
                    <a:custGeom>
                      <a:avLst/>
                      <a:gdLst>
                        <a:gd name="connsiteX0" fmla="*/ 0 w 1074057"/>
                        <a:gd name="connsiteY0" fmla="*/ 0 h 1277374"/>
                        <a:gd name="connsiteX1" fmla="*/ 508000 w 1074057"/>
                        <a:gd name="connsiteY1" fmla="*/ 14515 h 1277374"/>
                        <a:gd name="connsiteX2" fmla="*/ 551543 w 1074057"/>
                        <a:gd name="connsiteY2" fmla="*/ 29029 h 1277374"/>
                        <a:gd name="connsiteX3" fmla="*/ 566057 w 1074057"/>
                        <a:gd name="connsiteY3" fmla="*/ 740229 h 1277374"/>
                        <a:gd name="connsiteX4" fmla="*/ 1074057 w 1074057"/>
                        <a:gd name="connsiteY4" fmla="*/ 812800 h 1277374"/>
                        <a:gd name="connsiteX5" fmla="*/ 1016000 w 1074057"/>
                        <a:gd name="connsiteY5" fmla="*/ 1074057 h 1277374"/>
                        <a:gd name="connsiteX6" fmla="*/ 928914 w 1074057"/>
                        <a:gd name="connsiteY6" fmla="*/ 1233715 h 1277374"/>
                        <a:gd name="connsiteX7" fmla="*/ 957943 w 1074057"/>
                        <a:gd name="connsiteY7" fmla="*/ 1277257 h 1277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74057" h="1277374">
                          <a:moveTo>
                            <a:pt x="0" y="0"/>
                          </a:moveTo>
                          <a:cubicBezTo>
                            <a:pt x="169333" y="4838"/>
                            <a:pt x="338832" y="5611"/>
                            <a:pt x="508000" y="14515"/>
                          </a:cubicBezTo>
                          <a:cubicBezTo>
                            <a:pt x="523278" y="15319"/>
                            <a:pt x="550323" y="13778"/>
                            <a:pt x="551543" y="29029"/>
                          </a:cubicBezTo>
                          <a:cubicBezTo>
                            <a:pt x="570452" y="265390"/>
                            <a:pt x="434529" y="542937"/>
                            <a:pt x="566057" y="740229"/>
                          </a:cubicBezTo>
                          <a:cubicBezTo>
                            <a:pt x="660940" y="882553"/>
                            <a:pt x="1074057" y="812800"/>
                            <a:pt x="1074057" y="812800"/>
                          </a:cubicBezTo>
                          <a:cubicBezTo>
                            <a:pt x="1054705" y="899886"/>
                            <a:pt x="1042235" y="988792"/>
                            <a:pt x="1016000" y="1074057"/>
                          </a:cubicBezTo>
                          <a:cubicBezTo>
                            <a:pt x="997182" y="1135214"/>
                            <a:pt x="962984" y="1182610"/>
                            <a:pt x="928914" y="1233715"/>
                          </a:cubicBezTo>
                          <a:cubicBezTo>
                            <a:pt x="944958" y="1281847"/>
                            <a:pt x="928129" y="1277257"/>
                            <a:pt x="957943" y="1277257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6E8E1797-EC9A-2B55-647F-F353A866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26077" y="2582108"/>
                      <a:ext cx="1335314" cy="1961320"/>
                    </a:xfrm>
                    <a:custGeom>
                      <a:avLst/>
                      <a:gdLst>
                        <a:gd name="connsiteX0" fmla="*/ 1335314 w 1335314"/>
                        <a:gd name="connsiteY0" fmla="*/ 30920 h 1961320"/>
                        <a:gd name="connsiteX1" fmla="*/ 1262743 w 1335314"/>
                        <a:gd name="connsiteY1" fmla="*/ 1891 h 1961320"/>
                        <a:gd name="connsiteX2" fmla="*/ 914400 w 1335314"/>
                        <a:gd name="connsiteY2" fmla="*/ 364748 h 1961320"/>
                        <a:gd name="connsiteX3" fmla="*/ 798285 w 1335314"/>
                        <a:gd name="connsiteY3" fmla="*/ 567948 h 1961320"/>
                        <a:gd name="connsiteX4" fmla="*/ 754743 w 1335314"/>
                        <a:gd name="connsiteY4" fmla="*/ 698577 h 1961320"/>
                        <a:gd name="connsiteX5" fmla="*/ 478971 w 1335314"/>
                        <a:gd name="connsiteY5" fmla="*/ 684063 h 1961320"/>
                        <a:gd name="connsiteX6" fmla="*/ 435428 w 1335314"/>
                        <a:gd name="connsiteY6" fmla="*/ 756634 h 1961320"/>
                        <a:gd name="connsiteX7" fmla="*/ 420914 w 1335314"/>
                        <a:gd name="connsiteY7" fmla="*/ 1075948 h 1961320"/>
                        <a:gd name="connsiteX8" fmla="*/ 290285 w 1335314"/>
                        <a:gd name="connsiteY8" fmla="*/ 1090463 h 1961320"/>
                        <a:gd name="connsiteX9" fmla="*/ 217714 w 1335314"/>
                        <a:gd name="connsiteY9" fmla="*/ 1104977 h 1961320"/>
                        <a:gd name="connsiteX10" fmla="*/ 159657 w 1335314"/>
                        <a:gd name="connsiteY10" fmla="*/ 1163034 h 1961320"/>
                        <a:gd name="connsiteX11" fmla="*/ 174171 w 1335314"/>
                        <a:gd name="connsiteY11" fmla="*/ 1250120 h 1961320"/>
                        <a:gd name="connsiteX12" fmla="*/ 188685 w 1335314"/>
                        <a:gd name="connsiteY12" fmla="*/ 1380748 h 1961320"/>
                        <a:gd name="connsiteX13" fmla="*/ 116114 w 1335314"/>
                        <a:gd name="connsiteY13" fmla="*/ 1612977 h 1961320"/>
                        <a:gd name="connsiteX14" fmla="*/ 0 w 1335314"/>
                        <a:gd name="connsiteY14" fmla="*/ 1700063 h 1961320"/>
                        <a:gd name="connsiteX15" fmla="*/ 43543 w 1335314"/>
                        <a:gd name="connsiteY15" fmla="*/ 1917777 h 1961320"/>
                        <a:gd name="connsiteX16" fmla="*/ 58057 w 1335314"/>
                        <a:gd name="connsiteY16" fmla="*/ 1961320 h 19613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335314" h="1961320">
                          <a:moveTo>
                            <a:pt x="1335314" y="30920"/>
                          </a:moveTo>
                          <a:cubicBezTo>
                            <a:pt x="1311124" y="21244"/>
                            <a:pt x="1287005" y="-7603"/>
                            <a:pt x="1262743" y="1891"/>
                          </a:cubicBezTo>
                          <a:cubicBezTo>
                            <a:pt x="946364" y="125691"/>
                            <a:pt x="1036086" y="121376"/>
                            <a:pt x="914400" y="364748"/>
                          </a:cubicBezTo>
                          <a:cubicBezTo>
                            <a:pt x="879512" y="434524"/>
                            <a:pt x="834619" y="498914"/>
                            <a:pt x="798285" y="567948"/>
                          </a:cubicBezTo>
                          <a:cubicBezTo>
                            <a:pt x="772260" y="617396"/>
                            <a:pt x="767605" y="647129"/>
                            <a:pt x="754743" y="698577"/>
                          </a:cubicBezTo>
                          <a:cubicBezTo>
                            <a:pt x="662819" y="693739"/>
                            <a:pt x="569537" y="667596"/>
                            <a:pt x="478971" y="684063"/>
                          </a:cubicBezTo>
                          <a:cubicBezTo>
                            <a:pt x="451215" y="689109"/>
                            <a:pt x="439562" y="728728"/>
                            <a:pt x="435428" y="756634"/>
                          </a:cubicBezTo>
                          <a:cubicBezTo>
                            <a:pt x="419814" y="862032"/>
                            <a:pt x="463397" y="978236"/>
                            <a:pt x="420914" y="1075948"/>
                          </a:cubicBezTo>
                          <a:cubicBezTo>
                            <a:pt x="403445" y="1116126"/>
                            <a:pt x="333656" y="1084267"/>
                            <a:pt x="290285" y="1090463"/>
                          </a:cubicBezTo>
                          <a:cubicBezTo>
                            <a:pt x="265864" y="1093952"/>
                            <a:pt x="241904" y="1100139"/>
                            <a:pt x="217714" y="1104977"/>
                          </a:cubicBezTo>
                          <a:cubicBezTo>
                            <a:pt x="198362" y="1124329"/>
                            <a:pt x="167521" y="1136820"/>
                            <a:pt x="159657" y="1163034"/>
                          </a:cubicBezTo>
                          <a:cubicBezTo>
                            <a:pt x="151201" y="1191222"/>
                            <a:pt x="170282" y="1220949"/>
                            <a:pt x="174171" y="1250120"/>
                          </a:cubicBezTo>
                          <a:cubicBezTo>
                            <a:pt x="179961" y="1293546"/>
                            <a:pt x="183847" y="1337205"/>
                            <a:pt x="188685" y="1380748"/>
                          </a:cubicBezTo>
                          <a:cubicBezTo>
                            <a:pt x="164495" y="1458158"/>
                            <a:pt x="162884" y="1546720"/>
                            <a:pt x="116114" y="1612977"/>
                          </a:cubicBezTo>
                          <a:cubicBezTo>
                            <a:pt x="-54705" y="1854971"/>
                            <a:pt x="53527" y="1432421"/>
                            <a:pt x="0" y="1700063"/>
                          </a:cubicBezTo>
                          <a:cubicBezTo>
                            <a:pt x="14514" y="1772634"/>
                            <a:pt x="20140" y="1847566"/>
                            <a:pt x="43543" y="1917777"/>
                          </a:cubicBezTo>
                          <a:lnTo>
                            <a:pt x="58057" y="1961320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84" name="그룹 1083">
              <a:extLst>
                <a:ext uri="{FF2B5EF4-FFF2-40B4-BE49-F238E27FC236}">
                  <a16:creationId xmlns:a16="http://schemas.microsoft.com/office/drawing/2014/main" id="{CF72D0EA-F422-75CD-2C2B-801C551E5362}"/>
                </a:ext>
              </a:extLst>
            </p:cNvPr>
            <p:cNvGrpSpPr/>
            <p:nvPr/>
          </p:nvGrpSpPr>
          <p:grpSpPr>
            <a:xfrm>
              <a:off x="8722583" y="6589963"/>
              <a:ext cx="2082763" cy="2262582"/>
              <a:chOff x="14917529" y="3389182"/>
              <a:chExt cx="2600891" cy="2835437"/>
            </a:xfrm>
          </p:grpSpPr>
          <p:grpSp>
            <p:nvGrpSpPr>
              <p:cNvPr id="1074" name="그룹 1073">
                <a:extLst>
                  <a:ext uri="{FF2B5EF4-FFF2-40B4-BE49-F238E27FC236}">
                    <a16:creationId xmlns:a16="http://schemas.microsoft.com/office/drawing/2014/main" id="{7440BE7E-C4C1-2720-8409-FDF07B6B45B6}"/>
                  </a:ext>
                </a:extLst>
              </p:cNvPr>
              <p:cNvGrpSpPr/>
              <p:nvPr/>
            </p:nvGrpSpPr>
            <p:grpSpPr>
              <a:xfrm>
                <a:off x="14917529" y="3389182"/>
                <a:ext cx="2600891" cy="2835437"/>
                <a:chOff x="10957819" y="1653119"/>
                <a:chExt cx="2600891" cy="2835437"/>
              </a:xfrm>
            </p:grpSpPr>
            <p:sp>
              <p:nvSpPr>
                <p:cNvPr id="1075" name="TextBox 1074">
                  <a:extLst>
                    <a:ext uri="{FF2B5EF4-FFF2-40B4-BE49-F238E27FC236}">
                      <a16:creationId xmlns:a16="http://schemas.microsoft.com/office/drawing/2014/main" id="{C313AFDC-9895-E6AB-FD33-DC0EE6DD363B}"/>
                    </a:ext>
                  </a:extLst>
                </p:cNvPr>
                <p:cNvSpPr txBox="1"/>
                <p:nvPr/>
              </p:nvSpPr>
              <p:spPr>
                <a:xfrm>
                  <a:off x="10957819" y="1653119"/>
                  <a:ext cx="2600891" cy="7344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2400" b="1" dirty="0">
                      <a:solidFill>
                        <a:srgbClr val="FF0000"/>
                      </a:solidFill>
                      <a:latin typeface="맑은 고딕" panose="020B0503020000020004" pitchFamily="50" charset="-127"/>
                    </a:rPr>
                    <a:t>불량</a:t>
                  </a:r>
                  <a:r>
                    <a:rPr lang="en-US" altLang="ko-KR" sz="2400" b="1" dirty="0">
                      <a:solidFill>
                        <a:srgbClr val="FF0000"/>
                      </a:solidFill>
                      <a:latin typeface="맑은 고딕" panose="020B0503020000020004" pitchFamily="50" charset="-127"/>
                    </a:rPr>
                    <a:t>!</a:t>
                  </a:r>
                </a:p>
              </p:txBody>
            </p:sp>
            <p:grpSp>
              <p:nvGrpSpPr>
                <p:cNvPr id="1076" name="그룹 1075">
                  <a:extLst>
                    <a:ext uri="{FF2B5EF4-FFF2-40B4-BE49-F238E27FC236}">
                      <a16:creationId xmlns:a16="http://schemas.microsoft.com/office/drawing/2014/main" id="{ECFB6521-FC25-48E8-60BF-51BDD49780B3}"/>
                    </a:ext>
                  </a:extLst>
                </p:cNvPr>
                <p:cNvGrpSpPr/>
                <p:nvPr/>
              </p:nvGrpSpPr>
              <p:grpSpPr>
                <a:xfrm>
                  <a:off x="11120448" y="2313991"/>
                  <a:ext cx="2275635" cy="2174565"/>
                  <a:chOff x="1305766" y="1673535"/>
                  <a:chExt cx="2275635" cy="2174565"/>
                </a:xfrm>
              </p:grpSpPr>
              <p:sp>
                <p:nvSpPr>
                  <p:cNvPr id="1077" name="직사각형 1076">
                    <a:extLst>
                      <a:ext uri="{FF2B5EF4-FFF2-40B4-BE49-F238E27FC236}">
                        <a16:creationId xmlns:a16="http://schemas.microsoft.com/office/drawing/2014/main" id="{CC729970-DDE3-E387-C2A2-5C7134461968}"/>
                      </a:ext>
                    </a:extLst>
                  </p:cNvPr>
                  <p:cNvSpPr/>
                  <p:nvPr/>
                </p:nvSpPr>
                <p:spPr>
                  <a:xfrm>
                    <a:off x="1305766" y="1673535"/>
                    <a:ext cx="2275635" cy="217456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081" name="이등변 삼각형 1080">
                    <a:extLst>
                      <a:ext uri="{FF2B5EF4-FFF2-40B4-BE49-F238E27FC236}">
                        <a16:creationId xmlns:a16="http://schemas.microsoft.com/office/drawing/2014/main" id="{94ABB819-C716-AEAB-BBD9-3CC0FE21160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599447" y="1922339"/>
                    <a:ext cx="118327" cy="37744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</p:grpSp>
          </p:grpSp>
          <p:pic>
            <p:nvPicPr>
              <p:cNvPr id="1073" name="Picture 10" descr="3 페이지 | 구겨진 종이컵 이미지 - Freepik에서 무료 다운로드">
                <a:extLst>
                  <a:ext uri="{FF2B5EF4-FFF2-40B4-BE49-F238E27FC236}">
                    <a16:creationId xmlns:a16="http://schemas.microsoft.com/office/drawing/2014/main" id="{5D83D50D-8FA9-140B-578F-FA25F58AD3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3189" b="44125" l="64537" r="85304">
                            <a14:foregroundMark x1="72684" y1="13429" x2="74121" y2="19664"/>
                            <a14:foregroundMark x1="72684" y1="42686" x2="78275" y2="43165"/>
                            <a14:foregroundMark x1="84824" y1="26619" x2="84824" y2="35731"/>
                            <a14:foregroundMark x1="73163" y1="43885" x2="78914" y2="4412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054" t="11156" r="12055" b="52503"/>
              <a:stretch/>
            </p:blipFill>
            <p:spPr bwMode="auto">
              <a:xfrm>
                <a:off x="15423350" y="4417521"/>
                <a:ext cx="1543822" cy="14434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C21CD46-920C-52CA-C157-7D0FFEDE5D75}"/>
              </a:ext>
            </a:extLst>
          </p:cNvPr>
          <p:cNvGrpSpPr/>
          <p:nvPr/>
        </p:nvGrpSpPr>
        <p:grpSpPr>
          <a:xfrm>
            <a:off x="6970452" y="2447244"/>
            <a:ext cx="4956696" cy="3894373"/>
            <a:chOff x="762000" y="5440128"/>
            <a:chExt cx="4956696" cy="3894373"/>
          </a:xfrm>
        </p:grpSpPr>
        <p:grpSp>
          <p:nvGrpSpPr>
            <p:cNvPr id="1070" name="그룹 1069">
              <a:extLst>
                <a:ext uri="{FF2B5EF4-FFF2-40B4-BE49-F238E27FC236}">
                  <a16:creationId xmlns:a16="http://schemas.microsoft.com/office/drawing/2014/main" id="{7EFC7ABE-A74F-4EA3-604F-D6CA1ED46CF1}"/>
                </a:ext>
              </a:extLst>
            </p:cNvPr>
            <p:cNvGrpSpPr/>
            <p:nvPr/>
          </p:nvGrpSpPr>
          <p:grpSpPr>
            <a:xfrm>
              <a:off x="2372486" y="6994043"/>
              <a:ext cx="1332117" cy="2340458"/>
              <a:chOff x="4777993" y="6189082"/>
              <a:chExt cx="1332117" cy="2340458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D06E873-504C-61D8-E03B-DBD2FFD2C02D}"/>
                  </a:ext>
                </a:extLst>
              </p:cNvPr>
              <p:cNvGrpSpPr/>
              <p:nvPr/>
            </p:nvGrpSpPr>
            <p:grpSpPr>
              <a:xfrm>
                <a:off x="4777993" y="6730225"/>
                <a:ext cx="1332117" cy="1799315"/>
                <a:chOff x="3795080" y="1409221"/>
                <a:chExt cx="3350379" cy="4496279"/>
              </a:xfrm>
            </p:grpSpPr>
            <p:pic>
              <p:nvPicPr>
                <p:cNvPr id="51" name="Picture 2" descr="종이컵 식수 목업mockup, 컵, 종이컵, 마시다 PNG 일러스트 및 이미지 에 대한 무료 다운로드 - Pngtree">
                  <a:extLst>
                    <a:ext uri="{FF2B5EF4-FFF2-40B4-BE49-F238E27FC236}">
                      <a16:creationId xmlns:a16="http://schemas.microsoft.com/office/drawing/2014/main" id="{101EA04C-2012-9031-9AC3-CBA869D3C2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179" t="10069" r="18685" b="7886"/>
                <a:stretch/>
              </p:blipFill>
              <p:spPr bwMode="auto">
                <a:xfrm>
                  <a:off x="3795080" y="1409221"/>
                  <a:ext cx="3350379" cy="44962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0EA6E291-2652-171C-0E53-01B51A36021C}"/>
                    </a:ext>
                  </a:extLst>
                </p:cNvPr>
                <p:cNvGrpSpPr/>
                <p:nvPr/>
              </p:nvGrpSpPr>
              <p:grpSpPr>
                <a:xfrm>
                  <a:off x="4060134" y="1562100"/>
                  <a:ext cx="2801257" cy="2981328"/>
                  <a:chOff x="4060134" y="1562100"/>
                  <a:chExt cx="2801257" cy="2981328"/>
                </a:xfrm>
              </p:grpSpPr>
              <p:sp>
                <p:nvSpPr>
                  <p:cNvPr id="52" name="이등변 삼각형 51">
                    <a:extLst>
                      <a:ext uri="{FF2B5EF4-FFF2-40B4-BE49-F238E27FC236}">
                        <a16:creationId xmlns:a16="http://schemas.microsoft.com/office/drawing/2014/main" id="{C423DA8B-504E-6B72-6508-6D5CCE63152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5862279" y="1562100"/>
                    <a:ext cx="297601" cy="94318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54" name="자유형: 도형 53">
                    <a:extLst>
                      <a:ext uri="{FF2B5EF4-FFF2-40B4-BE49-F238E27FC236}">
                        <a16:creationId xmlns:a16="http://schemas.microsoft.com/office/drawing/2014/main" id="{09A0801D-DD44-9D7D-3A5B-219AA9867737}"/>
                      </a:ext>
                    </a:extLst>
                  </p:cNvPr>
                  <p:cNvSpPr/>
                  <p:nvPr/>
                </p:nvSpPr>
                <p:spPr>
                  <a:xfrm>
                    <a:off x="4060134" y="2279199"/>
                    <a:ext cx="1074057" cy="1277374"/>
                  </a:xfrm>
                  <a:custGeom>
                    <a:avLst/>
                    <a:gdLst>
                      <a:gd name="connsiteX0" fmla="*/ 0 w 1074057"/>
                      <a:gd name="connsiteY0" fmla="*/ 0 h 1277374"/>
                      <a:gd name="connsiteX1" fmla="*/ 508000 w 1074057"/>
                      <a:gd name="connsiteY1" fmla="*/ 14515 h 1277374"/>
                      <a:gd name="connsiteX2" fmla="*/ 551543 w 1074057"/>
                      <a:gd name="connsiteY2" fmla="*/ 29029 h 1277374"/>
                      <a:gd name="connsiteX3" fmla="*/ 566057 w 1074057"/>
                      <a:gd name="connsiteY3" fmla="*/ 740229 h 1277374"/>
                      <a:gd name="connsiteX4" fmla="*/ 1074057 w 1074057"/>
                      <a:gd name="connsiteY4" fmla="*/ 812800 h 1277374"/>
                      <a:gd name="connsiteX5" fmla="*/ 1016000 w 1074057"/>
                      <a:gd name="connsiteY5" fmla="*/ 1074057 h 1277374"/>
                      <a:gd name="connsiteX6" fmla="*/ 928914 w 1074057"/>
                      <a:gd name="connsiteY6" fmla="*/ 1233715 h 1277374"/>
                      <a:gd name="connsiteX7" fmla="*/ 957943 w 1074057"/>
                      <a:gd name="connsiteY7" fmla="*/ 1277257 h 1277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74057" h="1277374">
                        <a:moveTo>
                          <a:pt x="0" y="0"/>
                        </a:moveTo>
                        <a:cubicBezTo>
                          <a:pt x="169333" y="4838"/>
                          <a:pt x="338832" y="5611"/>
                          <a:pt x="508000" y="14515"/>
                        </a:cubicBezTo>
                        <a:cubicBezTo>
                          <a:pt x="523278" y="15319"/>
                          <a:pt x="550323" y="13778"/>
                          <a:pt x="551543" y="29029"/>
                        </a:cubicBezTo>
                        <a:cubicBezTo>
                          <a:pt x="570452" y="265390"/>
                          <a:pt x="434529" y="542937"/>
                          <a:pt x="566057" y="740229"/>
                        </a:cubicBezTo>
                        <a:cubicBezTo>
                          <a:pt x="660940" y="882553"/>
                          <a:pt x="1074057" y="812800"/>
                          <a:pt x="1074057" y="812800"/>
                        </a:cubicBezTo>
                        <a:cubicBezTo>
                          <a:pt x="1054705" y="899886"/>
                          <a:pt x="1042235" y="988792"/>
                          <a:pt x="1016000" y="1074057"/>
                        </a:cubicBezTo>
                        <a:cubicBezTo>
                          <a:pt x="997182" y="1135214"/>
                          <a:pt x="962984" y="1182610"/>
                          <a:pt x="928914" y="1233715"/>
                        </a:cubicBezTo>
                        <a:cubicBezTo>
                          <a:pt x="944958" y="1281847"/>
                          <a:pt x="928129" y="1277257"/>
                          <a:pt x="957943" y="1277257"/>
                        </a:cubicBezTo>
                      </a:path>
                    </a:pathLst>
                  </a:custGeom>
                  <a:noFill/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55" name="자유형: 도형 54">
                    <a:extLst>
                      <a:ext uri="{FF2B5EF4-FFF2-40B4-BE49-F238E27FC236}">
                        <a16:creationId xmlns:a16="http://schemas.microsoft.com/office/drawing/2014/main" id="{6651C155-5E93-967A-B984-04720A223A93}"/>
                      </a:ext>
                    </a:extLst>
                  </p:cNvPr>
                  <p:cNvSpPr/>
                  <p:nvPr/>
                </p:nvSpPr>
                <p:spPr>
                  <a:xfrm>
                    <a:off x="5526077" y="2582108"/>
                    <a:ext cx="1335314" cy="1961320"/>
                  </a:xfrm>
                  <a:custGeom>
                    <a:avLst/>
                    <a:gdLst>
                      <a:gd name="connsiteX0" fmla="*/ 1335314 w 1335314"/>
                      <a:gd name="connsiteY0" fmla="*/ 30920 h 1961320"/>
                      <a:gd name="connsiteX1" fmla="*/ 1262743 w 1335314"/>
                      <a:gd name="connsiteY1" fmla="*/ 1891 h 1961320"/>
                      <a:gd name="connsiteX2" fmla="*/ 914400 w 1335314"/>
                      <a:gd name="connsiteY2" fmla="*/ 364748 h 1961320"/>
                      <a:gd name="connsiteX3" fmla="*/ 798285 w 1335314"/>
                      <a:gd name="connsiteY3" fmla="*/ 567948 h 1961320"/>
                      <a:gd name="connsiteX4" fmla="*/ 754743 w 1335314"/>
                      <a:gd name="connsiteY4" fmla="*/ 698577 h 1961320"/>
                      <a:gd name="connsiteX5" fmla="*/ 478971 w 1335314"/>
                      <a:gd name="connsiteY5" fmla="*/ 684063 h 1961320"/>
                      <a:gd name="connsiteX6" fmla="*/ 435428 w 1335314"/>
                      <a:gd name="connsiteY6" fmla="*/ 756634 h 1961320"/>
                      <a:gd name="connsiteX7" fmla="*/ 420914 w 1335314"/>
                      <a:gd name="connsiteY7" fmla="*/ 1075948 h 1961320"/>
                      <a:gd name="connsiteX8" fmla="*/ 290285 w 1335314"/>
                      <a:gd name="connsiteY8" fmla="*/ 1090463 h 1961320"/>
                      <a:gd name="connsiteX9" fmla="*/ 217714 w 1335314"/>
                      <a:gd name="connsiteY9" fmla="*/ 1104977 h 1961320"/>
                      <a:gd name="connsiteX10" fmla="*/ 159657 w 1335314"/>
                      <a:gd name="connsiteY10" fmla="*/ 1163034 h 1961320"/>
                      <a:gd name="connsiteX11" fmla="*/ 174171 w 1335314"/>
                      <a:gd name="connsiteY11" fmla="*/ 1250120 h 1961320"/>
                      <a:gd name="connsiteX12" fmla="*/ 188685 w 1335314"/>
                      <a:gd name="connsiteY12" fmla="*/ 1380748 h 1961320"/>
                      <a:gd name="connsiteX13" fmla="*/ 116114 w 1335314"/>
                      <a:gd name="connsiteY13" fmla="*/ 1612977 h 1961320"/>
                      <a:gd name="connsiteX14" fmla="*/ 0 w 1335314"/>
                      <a:gd name="connsiteY14" fmla="*/ 1700063 h 1961320"/>
                      <a:gd name="connsiteX15" fmla="*/ 43543 w 1335314"/>
                      <a:gd name="connsiteY15" fmla="*/ 1917777 h 1961320"/>
                      <a:gd name="connsiteX16" fmla="*/ 58057 w 1335314"/>
                      <a:gd name="connsiteY16" fmla="*/ 1961320 h 1961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35314" h="1961320">
                        <a:moveTo>
                          <a:pt x="1335314" y="30920"/>
                        </a:moveTo>
                        <a:cubicBezTo>
                          <a:pt x="1311124" y="21244"/>
                          <a:pt x="1287005" y="-7603"/>
                          <a:pt x="1262743" y="1891"/>
                        </a:cubicBezTo>
                        <a:cubicBezTo>
                          <a:pt x="946364" y="125691"/>
                          <a:pt x="1036086" y="121376"/>
                          <a:pt x="914400" y="364748"/>
                        </a:cubicBezTo>
                        <a:cubicBezTo>
                          <a:pt x="879512" y="434524"/>
                          <a:pt x="834619" y="498914"/>
                          <a:pt x="798285" y="567948"/>
                        </a:cubicBezTo>
                        <a:cubicBezTo>
                          <a:pt x="772260" y="617396"/>
                          <a:pt x="767605" y="647129"/>
                          <a:pt x="754743" y="698577"/>
                        </a:cubicBezTo>
                        <a:cubicBezTo>
                          <a:pt x="662819" y="693739"/>
                          <a:pt x="569537" y="667596"/>
                          <a:pt x="478971" y="684063"/>
                        </a:cubicBezTo>
                        <a:cubicBezTo>
                          <a:pt x="451215" y="689109"/>
                          <a:pt x="439562" y="728728"/>
                          <a:pt x="435428" y="756634"/>
                        </a:cubicBezTo>
                        <a:cubicBezTo>
                          <a:pt x="419814" y="862032"/>
                          <a:pt x="463397" y="978236"/>
                          <a:pt x="420914" y="1075948"/>
                        </a:cubicBezTo>
                        <a:cubicBezTo>
                          <a:pt x="403445" y="1116126"/>
                          <a:pt x="333656" y="1084267"/>
                          <a:pt x="290285" y="1090463"/>
                        </a:cubicBezTo>
                        <a:cubicBezTo>
                          <a:pt x="265864" y="1093952"/>
                          <a:pt x="241904" y="1100139"/>
                          <a:pt x="217714" y="1104977"/>
                        </a:cubicBezTo>
                        <a:cubicBezTo>
                          <a:pt x="198362" y="1124329"/>
                          <a:pt x="167521" y="1136820"/>
                          <a:pt x="159657" y="1163034"/>
                        </a:cubicBezTo>
                        <a:cubicBezTo>
                          <a:pt x="151201" y="1191222"/>
                          <a:pt x="170282" y="1220949"/>
                          <a:pt x="174171" y="1250120"/>
                        </a:cubicBezTo>
                        <a:cubicBezTo>
                          <a:pt x="179961" y="1293546"/>
                          <a:pt x="183847" y="1337205"/>
                          <a:pt x="188685" y="1380748"/>
                        </a:cubicBezTo>
                        <a:cubicBezTo>
                          <a:pt x="164495" y="1458158"/>
                          <a:pt x="162884" y="1546720"/>
                          <a:pt x="116114" y="1612977"/>
                        </a:cubicBezTo>
                        <a:cubicBezTo>
                          <a:pt x="-54705" y="1854971"/>
                          <a:pt x="53527" y="1432421"/>
                          <a:pt x="0" y="1700063"/>
                        </a:cubicBezTo>
                        <a:cubicBezTo>
                          <a:pt x="14514" y="1772634"/>
                          <a:pt x="20140" y="1847566"/>
                          <a:pt x="43543" y="1917777"/>
                        </a:cubicBezTo>
                        <a:lnTo>
                          <a:pt x="58057" y="1961320"/>
                        </a:lnTo>
                      </a:path>
                    </a:pathLst>
                  </a:custGeom>
                  <a:noFill/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</a:endParaRPr>
                  </a:p>
                </p:txBody>
              </p:sp>
            </p:grpSp>
          </p:grpSp>
          <p:sp>
            <p:nvSpPr>
              <p:cNvPr id="1056" name="화살표: 아래쪽 1055">
                <a:extLst>
                  <a:ext uri="{FF2B5EF4-FFF2-40B4-BE49-F238E27FC236}">
                    <a16:creationId xmlns:a16="http://schemas.microsoft.com/office/drawing/2014/main" id="{B153EDBF-8BDB-9A30-6290-67CF4111D9B9}"/>
                  </a:ext>
                </a:extLst>
              </p:cNvPr>
              <p:cNvSpPr/>
              <p:nvPr/>
            </p:nvSpPr>
            <p:spPr>
              <a:xfrm>
                <a:off x="5245965" y="6189082"/>
                <a:ext cx="353950" cy="478418"/>
              </a:xfrm>
              <a:prstGeom prst="downArrow">
                <a:avLst/>
              </a:prstGeom>
              <a:solidFill>
                <a:srgbClr val="5A8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060" name="TextBox 1059">
              <a:extLst>
                <a:ext uri="{FF2B5EF4-FFF2-40B4-BE49-F238E27FC236}">
                  <a16:creationId xmlns:a16="http://schemas.microsoft.com/office/drawing/2014/main" id="{E0F9456B-0FF6-91B9-96A9-0460B5FA182A}"/>
                </a:ext>
              </a:extLst>
            </p:cNvPr>
            <p:cNvSpPr txBox="1"/>
            <p:nvPr/>
          </p:nvSpPr>
          <p:spPr>
            <a:xfrm>
              <a:off x="3136573" y="6520160"/>
              <a:ext cx="2582123" cy="7907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latin typeface="+mn-ea"/>
                </a:rPr>
                <a:t>웹 캠으로 </a:t>
              </a:r>
              <a:endParaRPr lang="en-US" altLang="ko-KR" sz="1600" b="1" dirty="0"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latin typeface="+mn-ea"/>
                </a:rPr>
                <a:t>종이컵 상단</a:t>
              </a:r>
              <a:r>
                <a:rPr lang="en-US" altLang="ko-KR" sz="1600" b="1" dirty="0">
                  <a:latin typeface="+mn-ea"/>
                </a:rPr>
                <a:t>, </a:t>
              </a:r>
              <a:r>
                <a:rPr lang="ko-KR" altLang="en-US" sz="1600" b="1" dirty="0">
                  <a:latin typeface="+mn-ea"/>
                </a:rPr>
                <a:t>측면 촬영</a:t>
              </a:r>
              <a:endParaRPr lang="en-US" altLang="ko-KR" sz="1600" b="1" dirty="0">
                <a:latin typeface="+mn-ea"/>
              </a:endParaRPr>
            </a:p>
          </p:txBody>
        </p:sp>
        <p:sp>
          <p:nvSpPr>
            <p:cNvPr id="1072" name="화살표: 아래쪽 1071">
              <a:extLst>
                <a:ext uri="{FF2B5EF4-FFF2-40B4-BE49-F238E27FC236}">
                  <a16:creationId xmlns:a16="http://schemas.microsoft.com/office/drawing/2014/main" id="{846AF2F8-C6B8-2BA1-FD0B-40703079037C}"/>
                </a:ext>
              </a:extLst>
            </p:cNvPr>
            <p:cNvSpPr/>
            <p:nvPr/>
          </p:nvSpPr>
          <p:spPr>
            <a:xfrm rot="16200000">
              <a:off x="1930131" y="8205468"/>
              <a:ext cx="353950" cy="478418"/>
            </a:xfrm>
            <a:prstGeom prst="downArrow">
              <a:avLst/>
            </a:prstGeom>
            <a:solidFill>
              <a:srgbClr val="5A8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091" name="TextBox 1090">
              <a:extLst>
                <a:ext uri="{FF2B5EF4-FFF2-40B4-BE49-F238E27FC236}">
                  <a16:creationId xmlns:a16="http://schemas.microsoft.com/office/drawing/2014/main" id="{68829DD5-FAF0-B142-D609-100F2977162D}"/>
                </a:ext>
              </a:extLst>
            </p:cNvPr>
            <p:cNvSpPr txBox="1"/>
            <p:nvPr/>
          </p:nvSpPr>
          <p:spPr>
            <a:xfrm>
              <a:off x="1392195" y="5440128"/>
              <a:ext cx="3722752" cy="5037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</a:rPr>
                <a:t>객체 인식 </a:t>
              </a:r>
              <a:r>
                <a:rPr lang="en-US" altLang="ko-KR" sz="2000" b="1" dirty="0">
                  <a:solidFill>
                    <a:srgbClr val="48664D"/>
                  </a:solidFill>
                  <a:latin typeface="맑은 고딕" panose="020B0503020000020004" pitchFamily="50" charset="-127"/>
                </a:rPr>
                <a:t>+ </a:t>
              </a: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</a:rPr>
                <a:t>파손</a:t>
              </a:r>
              <a:r>
                <a:rPr lang="en-US" altLang="ko-KR" sz="2000" b="1" dirty="0">
                  <a:solidFill>
                    <a:srgbClr val="48664D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</a:rPr>
                <a:t>판별</a:t>
              </a:r>
              <a:endParaRPr lang="en-US" altLang="ko-KR" sz="2000" b="1" dirty="0">
                <a:solidFill>
                  <a:srgbClr val="48664D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8" name="Picture 6" descr="[P]아이픽처 오토포커스 FULL HD 웹캠 화상카메라 (WC100/블랙/요이치)">
              <a:extLst>
                <a:ext uri="{FF2B5EF4-FFF2-40B4-BE49-F238E27FC236}">
                  <a16:creationId xmlns:a16="http://schemas.microsoft.com/office/drawing/2014/main" id="{89D0B79F-FF82-8316-CDBC-DD608AB339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1" t="20269" r="13264" b="13902"/>
            <a:stretch/>
          </p:blipFill>
          <p:spPr bwMode="auto">
            <a:xfrm>
              <a:off x="2477497" y="6161792"/>
              <a:ext cx="950081" cy="774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[P]아이픽처 오토포커스 FULL HD 웹캠 화상카메라 (WC100/블랙/요이치)">
              <a:extLst>
                <a:ext uri="{FF2B5EF4-FFF2-40B4-BE49-F238E27FC236}">
                  <a16:creationId xmlns:a16="http://schemas.microsoft.com/office/drawing/2014/main" id="{74C4537A-0B2E-5042-C09A-82FC4488E3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1" t="20269" r="13264" b="13902"/>
            <a:stretch/>
          </p:blipFill>
          <p:spPr bwMode="auto">
            <a:xfrm>
              <a:off x="762000" y="8057491"/>
              <a:ext cx="950081" cy="774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41AA68C-2803-3B3A-3399-E0103951CD48}"/>
              </a:ext>
            </a:extLst>
          </p:cNvPr>
          <p:cNvGrpSpPr/>
          <p:nvPr/>
        </p:nvGrpSpPr>
        <p:grpSpPr>
          <a:xfrm>
            <a:off x="13191342" y="2476500"/>
            <a:ext cx="4956696" cy="3645351"/>
            <a:chOff x="12950304" y="2476500"/>
            <a:chExt cx="4956696" cy="364535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056F3D3-02DA-7733-A53F-553A71854865}"/>
                </a:ext>
              </a:extLst>
            </p:cNvPr>
            <p:cNvGrpSpPr/>
            <p:nvPr/>
          </p:nvGrpSpPr>
          <p:grpSpPr>
            <a:xfrm>
              <a:off x="12950304" y="2476500"/>
              <a:ext cx="4956696" cy="3362479"/>
              <a:chOff x="762000" y="5469384"/>
              <a:chExt cx="4956696" cy="3362479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63835046-668F-18BF-5449-C4D949B415C7}"/>
                  </a:ext>
                </a:extLst>
              </p:cNvPr>
              <p:cNvGrpSpPr/>
              <p:nvPr/>
            </p:nvGrpSpPr>
            <p:grpSpPr>
              <a:xfrm>
                <a:off x="2840458" y="6994043"/>
                <a:ext cx="472275" cy="979764"/>
                <a:chOff x="5245965" y="6189082"/>
                <a:chExt cx="472275" cy="979764"/>
              </a:xfrm>
            </p:grpSpPr>
            <p:sp>
              <p:nvSpPr>
                <p:cNvPr id="50" name="이등변 삼각형 49">
                  <a:extLst>
                    <a:ext uri="{FF2B5EF4-FFF2-40B4-BE49-F238E27FC236}">
                      <a16:creationId xmlns:a16="http://schemas.microsoft.com/office/drawing/2014/main" id="{34D5FB93-5C3A-FAAD-6AD8-E9DAC3ED1DF0}"/>
                    </a:ext>
                  </a:extLst>
                </p:cNvPr>
                <p:cNvSpPr/>
                <p:nvPr/>
              </p:nvSpPr>
              <p:spPr>
                <a:xfrm flipH="1" flipV="1">
                  <a:off x="5599913" y="6791404"/>
                  <a:ext cx="118327" cy="37744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47" name="화살표: 아래쪽 46">
                  <a:extLst>
                    <a:ext uri="{FF2B5EF4-FFF2-40B4-BE49-F238E27FC236}">
                      <a16:creationId xmlns:a16="http://schemas.microsoft.com/office/drawing/2014/main" id="{091879BA-A51E-EC35-1296-0464C8C88F35}"/>
                    </a:ext>
                  </a:extLst>
                </p:cNvPr>
                <p:cNvSpPr/>
                <p:nvPr/>
              </p:nvSpPr>
              <p:spPr>
                <a:xfrm>
                  <a:off x="5245965" y="6189082"/>
                  <a:ext cx="353950" cy="478418"/>
                </a:xfrm>
                <a:prstGeom prst="downArrow">
                  <a:avLst/>
                </a:prstGeom>
                <a:solidFill>
                  <a:srgbClr val="5A8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C4F17C-E539-A456-6267-64FDA253242E}"/>
                  </a:ext>
                </a:extLst>
              </p:cNvPr>
              <p:cNvSpPr txBox="1"/>
              <p:nvPr/>
            </p:nvSpPr>
            <p:spPr>
              <a:xfrm>
                <a:off x="3136573" y="6520160"/>
                <a:ext cx="2582123" cy="790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latin typeface="+mn-ea"/>
                  </a:rPr>
                  <a:t>웹 캠으로 </a:t>
                </a:r>
                <a:endParaRPr lang="en-US" altLang="ko-KR" sz="1600" b="1" dirty="0">
                  <a:latin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latin typeface="+mn-ea"/>
                  </a:rPr>
                  <a:t>종이컵 상단</a:t>
                </a:r>
                <a:r>
                  <a:rPr lang="en-US" altLang="ko-KR" sz="1600" b="1" dirty="0">
                    <a:latin typeface="+mn-ea"/>
                  </a:rPr>
                  <a:t>, </a:t>
                </a:r>
                <a:r>
                  <a:rPr lang="ko-KR" altLang="en-US" sz="1600" b="1" dirty="0">
                    <a:latin typeface="+mn-ea"/>
                  </a:rPr>
                  <a:t>측면 촬영</a:t>
                </a:r>
                <a:endParaRPr lang="en-US" altLang="ko-KR" sz="1600" b="1" dirty="0">
                  <a:latin typeface="+mn-ea"/>
                </a:endParaRPr>
              </a:p>
            </p:txBody>
          </p:sp>
          <p:sp>
            <p:nvSpPr>
              <p:cNvPr id="42" name="화살표: 아래쪽 41">
                <a:extLst>
                  <a:ext uri="{FF2B5EF4-FFF2-40B4-BE49-F238E27FC236}">
                    <a16:creationId xmlns:a16="http://schemas.microsoft.com/office/drawing/2014/main" id="{93A06B5A-C217-F79F-39CA-448961AE9E92}"/>
                  </a:ext>
                </a:extLst>
              </p:cNvPr>
              <p:cNvSpPr/>
              <p:nvPr/>
            </p:nvSpPr>
            <p:spPr>
              <a:xfrm rot="16200000">
                <a:off x="1930131" y="8205468"/>
                <a:ext cx="353950" cy="478418"/>
              </a:xfrm>
              <a:prstGeom prst="downArrow">
                <a:avLst/>
              </a:prstGeom>
              <a:solidFill>
                <a:srgbClr val="5A8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4AB571F-22A1-7848-6B93-E16EC3AE8028}"/>
                  </a:ext>
                </a:extLst>
              </p:cNvPr>
              <p:cNvSpPr txBox="1"/>
              <p:nvPr/>
            </p:nvSpPr>
            <p:spPr>
              <a:xfrm>
                <a:off x="1451496" y="5469384"/>
                <a:ext cx="3171644" cy="503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rgbClr val="48664D"/>
                    </a:solidFill>
                    <a:latin typeface="맑은 고딕" panose="020B0503020000020004" pitchFamily="50" charset="-127"/>
                  </a:rPr>
                  <a:t>객체 인식 </a:t>
                </a:r>
                <a:r>
                  <a:rPr lang="en-US" altLang="ko-KR" sz="2000" b="1" dirty="0">
                    <a:solidFill>
                      <a:srgbClr val="48664D"/>
                    </a:solidFill>
                    <a:latin typeface="맑은 고딕" panose="020B0503020000020004" pitchFamily="50" charset="-127"/>
                  </a:rPr>
                  <a:t>+ </a:t>
                </a:r>
                <a:r>
                  <a:rPr lang="ko-KR" altLang="en-US" sz="2000" b="1" dirty="0">
                    <a:solidFill>
                      <a:srgbClr val="48664D"/>
                    </a:solidFill>
                    <a:latin typeface="맑은 고딕" panose="020B0503020000020004" pitchFamily="50" charset="-127"/>
                  </a:rPr>
                  <a:t>규격 판별</a:t>
                </a:r>
                <a:endParaRPr lang="en-US" altLang="ko-KR" sz="2000" b="1" dirty="0">
                  <a:solidFill>
                    <a:srgbClr val="48664D"/>
                  </a:solidFill>
                  <a:latin typeface="맑은 고딕" panose="020B0503020000020004" pitchFamily="50" charset="-127"/>
                </a:endParaRPr>
              </a:p>
            </p:txBody>
          </p:sp>
          <p:pic>
            <p:nvPicPr>
              <p:cNvPr id="44" name="Picture 6" descr="[P]아이픽처 오토포커스 FULL HD 웹캠 화상카메라 (WC100/블랙/요이치)">
                <a:extLst>
                  <a:ext uri="{FF2B5EF4-FFF2-40B4-BE49-F238E27FC236}">
                    <a16:creationId xmlns:a16="http://schemas.microsoft.com/office/drawing/2014/main" id="{FB75B1AF-28E0-E648-4A13-9921EEC4A4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71" t="20269" r="13264" b="13902"/>
              <a:stretch/>
            </p:blipFill>
            <p:spPr bwMode="auto">
              <a:xfrm>
                <a:off x="2477497" y="6161792"/>
                <a:ext cx="950081" cy="7743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6" descr="[P]아이픽처 오토포커스 FULL HD 웹캠 화상카메라 (WC100/블랙/요이치)">
                <a:extLst>
                  <a:ext uri="{FF2B5EF4-FFF2-40B4-BE49-F238E27FC236}">
                    <a16:creationId xmlns:a16="http://schemas.microsoft.com/office/drawing/2014/main" id="{EB7D24B0-8314-AD1E-0717-2FCDD2D09C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71" t="20269" r="13264" b="13902"/>
              <a:stretch/>
            </p:blipFill>
            <p:spPr bwMode="auto">
              <a:xfrm>
                <a:off x="762000" y="8057491"/>
                <a:ext cx="950081" cy="7743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종이컵 식수 목업mockup, 컵, 종이컵, 마시다 PNG 일러스트 및 이미지 에 대한 무료 다운로드 - Pngtree">
              <a:extLst>
                <a:ext uri="{FF2B5EF4-FFF2-40B4-BE49-F238E27FC236}">
                  <a16:creationId xmlns:a16="http://schemas.microsoft.com/office/drawing/2014/main" id="{ED437769-D009-EDE3-988F-654F6B8803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9" t="10069" r="18685" b="7886"/>
            <a:stretch/>
          </p:blipFill>
          <p:spPr bwMode="auto">
            <a:xfrm>
              <a:off x="14794776" y="5011666"/>
              <a:ext cx="821922" cy="1110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505BD7FC-BCEA-DFDB-0876-CACC4102A4EA}"/>
              </a:ext>
            </a:extLst>
          </p:cNvPr>
          <p:cNvGrpSpPr/>
          <p:nvPr/>
        </p:nvGrpSpPr>
        <p:grpSpPr>
          <a:xfrm>
            <a:off x="526674" y="7505700"/>
            <a:ext cx="6407526" cy="570778"/>
            <a:chOff x="541616" y="7603589"/>
            <a:chExt cx="6407526" cy="5707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867728-27C7-50F2-1E77-C52120ED7D1F}"/>
                </a:ext>
              </a:extLst>
            </p:cNvPr>
            <p:cNvSpPr txBox="1"/>
            <p:nvPr/>
          </p:nvSpPr>
          <p:spPr>
            <a:xfrm>
              <a:off x="1021115" y="7688923"/>
              <a:ext cx="592802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latin typeface="맑은 고딕" panose="020B0503020000020004" pitchFamily="50" charset="-127"/>
                </a:rPr>
                <a:t>불량 검출 결과를</a:t>
              </a:r>
              <a:r>
                <a:rPr lang="en-US" altLang="ko-KR" sz="2000" b="1" dirty="0">
                  <a:latin typeface="맑은 고딕" panose="020B0503020000020004" pitchFamily="50" charset="-127"/>
                </a:rPr>
                <a:t> </a:t>
              </a:r>
              <a:r>
                <a:rPr lang="en-US" altLang="ko-KR" sz="2000" b="1" dirty="0">
                  <a:solidFill>
                    <a:srgbClr val="48664D"/>
                  </a:solidFill>
                  <a:latin typeface="맑은 고딕" panose="020B0503020000020004" pitchFamily="50" charset="-127"/>
                </a:rPr>
                <a:t>OSD (On-Screen Display) </a:t>
              </a: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</a:rPr>
                <a:t>출력</a:t>
              </a:r>
              <a:endParaRPr lang="en-US" altLang="ko-KR" sz="2000" b="1" dirty="0">
                <a:solidFill>
                  <a:srgbClr val="48664D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4" name="Picture 2" descr="Flask&quot; Icon - Download for free – Iconduck">
              <a:extLst>
                <a:ext uri="{FF2B5EF4-FFF2-40B4-BE49-F238E27FC236}">
                  <a16:creationId xmlns:a16="http://schemas.microsoft.com/office/drawing/2014/main" id="{D2C0D84F-7C7E-4A02-3F94-FC5382FD81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616" y="7603589"/>
              <a:ext cx="448984" cy="570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9" name="그룹 1048">
            <a:extLst>
              <a:ext uri="{FF2B5EF4-FFF2-40B4-BE49-F238E27FC236}">
                <a16:creationId xmlns:a16="http://schemas.microsoft.com/office/drawing/2014/main" id="{A84A18D9-FB5A-4870-BC9D-0855EA7EA462}"/>
              </a:ext>
            </a:extLst>
          </p:cNvPr>
          <p:cNvGrpSpPr/>
          <p:nvPr/>
        </p:nvGrpSpPr>
        <p:grpSpPr>
          <a:xfrm>
            <a:off x="1362621" y="8975189"/>
            <a:ext cx="4288576" cy="664111"/>
            <a:chOff x="511732" y="8670389"/>
            <a:chExt cx="4288576" cy="66411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70A06A-9C93-0C41-E139-3C95320447E6}"/>
                </a:ext>
              </a:extLst>
            </p:cNvPr>
            <p:cNvSpPr txBox="1"/>
            <p:nvPr/>
          </p:nvSpPr>
          <p:spPr>
            <a:xfrm>
              <a:off x="1186673" y="8672134"/>
              <a:ext cx="3613635" cy="5037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맑은 고딕" panose="020B0503020000020004" pitchFamily="50" charset="-127"/>
                </a:rPr>
                <a:t>불량 발생 시 </a:t>
              </a:r>
              <a:r>
                <a:rPr lang="en-US" altLang="ko-KR" sz="2000" b="1" dirty="0">
                  <a:solidFill>
                    <a:srgbClr val="48664D"/>
                  </a:solidFill>
                  <a:latin typeface="맑은 고딕" panose="020B0503020000020004" pitchFamily="50" charset="-127"/>
                </a:rPr>
                <a:t>DB </a:t>
              </a: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</a:rPr>
                <a:t>자동 저장</a:t>
              </a:r>
              <a:endParaRPr lang="en-US" altLang="ko-KR" sz="2000" b="1" dirty="0">
                <a:solidFill>
                  <a:srgbClr val="48664D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048" name="Picture 8" descr="MySQL : 모든 Database 리스트 표시 방법, 예제, 명령어">
              <a:extLst>
                <a:ext uri="{FF2B5EF4-FFF2-40B4-BE49-F238E27FC236}">
                  <a16:creationId xmlns:a16="http://schemas.microsoft.com/office/drawing/2014/main" id="{5CFC816C-55D5-89CD-F85B-FAACD352F2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4167" b="98056" l="4167" r="96944">
                          <a14:foregroundMark x1="16944" y1="4722" x2="16111" y2="8611"/>
                          <a14:foregroundMark x1="16944" y1="84722" x2="18889" y2="81389"/>
                          <a14:foregroundMark x1="27778" y1="88611" x2="28056" y2="91667"/>
                          <a14:foregroundMark x1="4722" y1="82778" x2="7222" y2="87222"/>
                          <a14:foregroundMark x1="39444" y1="96667" x2="39444" y2="98611"/>
                          <a14:foregroundMark x1="82222" y1="70556" x2="83889" y2="72500"/>
                          <a14:foregroundMark x1="93611" y1="65278" x2="94722" y2="66944"/>
                          <a14:foregroundMark x1="93333" y1="79444" x2="96944" y2="81944"/>
                          <a14:foregroundMark x1="45833" y1="83056" x2="45833" y2="85556"/>
                          <a14:foregroundMark x1="51389" y1="94444" x2="53056" y2="94444"/>
                          <a14:foregroundMark x1="45833" y1="94444" x2="47222" y2="94444"/>
                          <a14:foregroundMark x1="62500" y1="83056" x2="62500" y2="86389"/>
                          <a14:foregroundMark x1="80556" y1="84167" x2="80278" y2="90278"/>
                          <a14:foregroundMark x1="88056" y1="94722" x2="90278" y2="94722"/>
                          <a14:foregroundMark x1="93056" y1="94444" x2="93056" y2="94444"/>
                          <a14:foregroundMark x1="34444" y1="17500" x2="34444" y2="1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732" y="8670389"/>
              <a:ext cx="588276" cy="664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D7A3AC31-2D69-98C5-1763-E866F2D1E84D}"/>
              </a:ext>
            </a:extLst>
          </p:cNvPr>
          <p:cNvCxnSpPr>
            <a:cxnSpLocks/>
          </p:cNvCxnSpPr>
          <p:nvPr/>
        </p:nvCxnSpPr>
        <p:spPr>
          <a:xfrm>
            <a:off x="3506909" y="8282789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572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7CB9E-6F98-3D8D-2AA0-7D964C769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F96E8E-F6EB-87C2-3503-6BB1F98E5718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B68BF40-5336-7406-B856-2AB189F4B1DE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B577BB2-6FA8-8119-C416-10FADDCE4693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27903381-B292-27F6-E0E6-564639B0BB3C}"/>
              </a:ext>
            </a:extLst>
          </p:cNvPr>
          <p:cNvSpPr txBox="1"/>
          <p:nvPr/>
        </p:nvSpPr>
        <p:spPr>
          <a:xfrm>
            <a:off x="3172989" y="80608"/>
            <a:ext cx="4102142" cy="1168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웹 화면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E1E2A683-1457-18B0-64EF-3579E6387BAD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628A9C27-FB51-5693-3B35-715192724570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ABA5DB7A-7219-DAB2-1E67-40FC320C3CD8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02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설계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D383190-1390-2D6F-0974-5CBF8919163D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86C7F36-388B-2C14-5211-55EEC55C8BBD}"/>
              </a:ext>
            </a:extLst>
          </p:cNvPr>
          <p:cNvGrpSpPr/>
          <p:nvPr/>
        </p:nvGrpSpPr>
        <p:grpSpPr>
          <a:xfrm>
            <a:off x="381000" y="1570347"/>
            <a:ext cx="4428156" cy="707886"/>
            <a:chOff x="6571556" y="732486"/>
            <a:chExt cx="4428156" cy="7078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FF91EF-FDFB-7590-3DA7-7E58C707B549}"/>
                </a:ext>
              </a:extLst>
            </p:cNvPr>
            <p:cNvSpPr txBox="1"/>
            <p:nvPr/>
          </p:nvSpPr>
          <p:spPr>
            <a:xfrm>
              <a:off x="7063872" y="732486"/>
              <a:ext cx="393584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latin typeface="맑은 고딕" panose="020B0503020000020004" pitchFamily="50" charset="-127"/>
                </a:rPr>
                <a:t>불량 검출 결과를</a:t>
              </a:r>
              <a:r>
                <a:rPr lang="en-US" altLang="ko-KR" sz="2000" b="1" dirty="0">
                  <a:latin typeface="맑은 고딕" panose="020B0503020000020004" pitchFamily="50" charset="-127"/>
                </a:rPr>
                <a:t> </a:t>
              </a:r>
            </a:p>
            <a:p>
              <a:pPr algn="ctr"/>
              <a:r>
                <a:rPr lang="en-US" altLang="ko-KR" sz="2000" b="1" dirty="0">
                  <a:solidFill>
                    <a:srgbClr val="48664D"/>
                  </a:solidFill>
                  <a:latin typeface="맑은 고딕" panose="020B0503020000020004" pitchFamily="50" charset="-127"/>
                </a:rPr>
                <a:t>OSD (On-Screen Display) </a:t>
              </a: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</a:rPr>
                <a:t>출력</a:t>
              </a:r>
              <a:endParaRPr lang="en-US" altLang="ko-KR" sz="2000" b="1" dirty="0">
                <a:solidFill>
                  <a:srgbClr val="48664D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4" name="Picture 2" descr="Flask&quot; Icon - Download for free – Iconduck">
              <a:extLst>
                <a:ext uri="{FF2B5EF4-FFF2-40B4-BE49-F238E27FC236}">
                  <a16:creationId xmlns:a16="http://schemas.microsoft.com/office/drawing/2014/main" id="{045F2892-CD6D-FB23-5976-0E997170EB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556" y="773495"/>
              <a:ext cx="448984" cy="570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76273A1-1EF4-19B1-C601-D36C23CD33D6}"/>
              </a:ext>
            </a:extLst>
          </p:cNvPr>
          <p:cNvGrpSpPr/>
          <p:nvPr/>
        </p:nvGrpSpPr>
        <p:grpSpPr>
          <a:xfrm>
            <a:off x="5503534" y="1565686"/>
            <a:ext cx="4288576" cy="664111"/>
            <a:chOff x="1362621" y="8975189"/>
            <a:chExt cx="4288576" cy="66411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A1F6D6-19E1-7F05-39B4-72D54EEE9F2E}"/>
                </a:ext>
              </a:extLst>
            </p:cNvPr>
            <p:cNvSpPr txBox="1"/>
            <p:nvPr/>
          </p:nvSpPr>
          <p:spPr>
            <a:xfrm>
              <a:off x="2037562" y="8976934"/>
              <a:ext cx="3613635" cy="5037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맑은 고딕" panose="020B0503020000020004" pitchFamily="50" charset="-127"/>
                </a:rPr>
                <a:t>불량 발생 시 </a:t>
              </a:r>
              <a:r>
                <a:rPr lang="en-US" altLang="ko-KR" sz="2000" b="1" dirty="0">
                  <a:solidFill>
                    <a:srgbClr val="48664D"/>
                  </a:solidFill>
                  <a:latin typeface="맑은 고딕" panose="020B0503020000020004" pitchFamily="50" charset="-127"/>
                </a:rPr>
                <a:t>DB </a:t>
              </a: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</a:rPr>
                <a:t>자동 저장</a:t>
              </a:r>
              <a:endParaRPr lang="en-US" altLang="ko-KR" sz="2000" b="1" dirty="0">
                <a:solidFill>
                  <a:srgbClr val="48664D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048" name="Picture 8" descr="MySQL : 모든 Database 리스트 표시 방법, 예제, 명령어">
              <a:extLst>
                <a:ext uri="{FF2B5EF4-FFF2-40B4-BE49-F238E27FC236}">
                  <a16:creationId xmlns:a16="http://schemas.microsoft.com/office/drawing/2014/main" id="{AC86FF74-1B0D-B3D1-8A32-58F248398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167" b="98056" l="4167" r="96944">
                          <a14:foregroundMark x1="16944" y1="4722" x2="16111" y2="8611"/>
                          <a14:foregroundMark x1="16944" y1="84722" x2="18889" y2="81389"/>
                          <a14:foregroundMark x1="27778" y1="88611" x2="28056" y2="91667"/>
                          <a14:foregroundMark x1="4722" y1="82778" x2="7222" y2="87222"/>
                          <a14:foregroundMark x1="39444" y1="96667" x2="39444" y2="98611"/>
                          <a14:foregroundMark x1="82222" y1="70556" x2="83889" y2="72500"/>
                          <a14:foregroundMark x1="93611" y1="65278" x2="94722" y2="66944"/>
                          <a14:foregroundMark x1="93333" y1="79444" x2="96944" y2="81944"/>
                          <a14:foregroundMark x1="45833" y1="83056" x2="45833" y2="85556"/>
                          <a14:foregroundMark x1="51389" y1="94444" x2="53056" y2="94444"/>
                          <a14:foregroundMark x1="45833" y1="94444" x2="47222" y2="94444"/>
                          <a14:foregroundMark x1="62500" y1="83056" x2="62500" y2="86389"/>
                          <a14:foregroundMark x1="80556" y1="84167" x2="80278" y2="90278"/>
                          <a14:foregroundMark x1="88056" y1="94722" x2="90278" y2="94722"/>
                          <a14:foregroundMark x1="93056" y1="94444" x2="93056" y2="94444"/>
                          <a14:foregroundMark x1="34444" y1="17500" x2="34444" y2="1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621" y="8975189"/>
              <a:ext cx="588276" cy="664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453204C7-7CAC-B4AE-0A37-9BA64F4A4816}"/>
              </a:ext>
            </a:extLst>
          </p:cNvPr>
          <p:cNvCxnSpPr>
            <a:cxnSpLocks/>
          </p:cNvCxnSpPr>
          <p:nvPr/>
        </p:nvCxnSpPr>
        <p:spPr>
          <a:xfrm>
            <a:off x="4953411" y="1860554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062A511-E4C3-53F2-891B-A66EBEFC324C}"/>
              </a:ext>
            </a:extLst>
          </p:cNvPr>
          <p:cNvGrpSpPr/>
          <p:nvPr/>
        </p:nvGrpSpPr>
        <p:grpSpPr>
          <a:xfrm>
            <a:off x="152400" y="3674791"/>
            <a:ext cx="4872352" cy="4019712"/>
            <a:chOff x="6289004" y="6341617"/>
            <a:chExt cx="4872352" cy="4019712"/>
          </a:xfrm>
        </p:grpSpPr>
        <p:pic>
          <p:nvPicPr>
            <p:cNvPr id="13" name="Picture 2" descr="Tv 텔레비전 평면 스크린 대형 - Pixabay의 무료 이미지">
              <a:extLst>
                <a:ext uri="{FF2B5EF4-FFF2-40B4-BE49-F238E27FC236}">
                  <a16:creationId xmlns:a16="http://schemas.microsoft.com/office/drawing/2014/main" id="{48697AA4-9FEB-F155-29CA-36434C5E53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7" t="13665" r="24451" b="10429"/>
            <a:stretch/>
          </p:blipFill>
          <p:spPr bwMode="auto">
            <a:xfrm>
              <a:off x="6289004" y="6341617"/>
              <a:ext cx="4872352" cy="4019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33" name="그룹 1032">
              <a:extLst>
                <a:ext uri="{FF2B5EF4-FFF2-40B4-BE49-F238E27FC236}">
                  <a16:creationId xmlns:a16="http://schemas.microsoft.com/office/drawing/2014/main" id="{C02DC12D-44B0-A840-486D-E14D9B47473A}"/>
                </a:ext>
              </a:extLst>
            </p:cNvPr>
            <p:cNvGrpSpPr/>
            <p:nvPr/>
          </p:nvGrpSpPr>
          <p:grpSpPr>
            <a:xfrm>
              <a:off x="6732147" y="6596029"/>
              <a:ext cx="2082763" cy="2262582"/>
              <a:chOff x="10957819" y="1653119"/>
              <a:chExt cx="2600891" cy="2835437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3743EEA-954A-7B39-0268-8FD938265D44}"/>
                  </a:ext>
                </a:extLst>
              </p:cNvPr>
              <p:cNvSpPr txBox="1"/>
              <p:nvPr/>
            </p:nvSpPr>
            <p:spPr>
              <a:xfrm>
                <a:off x="10957819" y="1653119"/>
                <a:ext cx="2600891" cy="734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b="1" dirty="0">
                    <a:solidFill>
                      <a:srgbClr val="FF0000"/>
                    </a:solidFill>
                    <a:latin typeface="맑은 고딕" panose="020B0503020000020004" pitchFamily="50" charset="-127"/>
                  </a:rPr>
                  <a:t>불량</a:t>
                </a:r>
                <a:r>
                  <a:rPr lang="en-US" altLang="ko-KR" sz="2400" b="1" dirty="0">
                    <a:solidFill>
                      <a:srgbClr val="FF0000"/>
                    </a:solidFill>
                    <a:latin typeface="맑은 고딕" panose="020B0503020000020004" pitchFamily="50" charset="-127"/>
                  </a:rPr>
                  <a:t>!</a:t>
                </a:r>
              </a:p>
            </p:txBody>
          </p:sp>
          <p:grpSp>
            <p:nvGrpSpPr>
              <p:cNvPr id="1031" name="그룹 1030">
                <a:extLst>
                  <a:ext uri="{FF2B5EF4-FFF2-40B4-BE49-F238E27FC236}">
                    <a16:creationId xmlns:a16="http://schemas.microsoft.com/office/drawing/2014/main" id="{8B9A2AF6-98F9-FC3D-B90F-01A28A714F72}"/>
                  </a:ext>
                </a:extLst>
              </p:cNvPr>
              <p:cNvGrpSpPr/>
              <p:nvPr/>
            </p:nvGrpSpPr>
            <p:grpSpPr>
              <a:xfrm>
                <a:off x="11120448" y="2313991"/>
                <a:ext cx="2275635" cy="2174565"/>
                <a:chOff x="1305766" y="1673535"/>
                <a:chExt cx="2275635" cy="2174565"/>
              </a:xfrm>
            </p:grpSpPr>
            <p:sp>
              <p:nvSpPr>
                <p:cNvPr id="1027" name="직사각형 1026">
                  <a:extLst>
                    <a:ext uri="{FF2B5EF4-FFF2-40B4-BE49-F238E27FC236}">
                      <a16:creationId xmlns:a16="http://schemas.microsoft.com/office/drawing/2014/main" id="{998DF6A0-FE5A-E444-7564-0D5A957F0362}"/>
                    </a:ext>
                  </a:extLst>
                </p:cNvPr>
                <p:cNvSpPr/>
                <p:nvPr/>
              </p:nvSpPr>
              <p:spPr>
                <a:xfrm>
                  <a:off x="1305766" y="1673535"/>
                  <a:ext cx="2275635" cy="21745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B8245A87-6D77-607D-9C9B-8794A2182684}"/>
                    </a:ext>
                  </a:extLst>
                </p:cNvPr>
                <p:cNvGrpSpPr/>
                <p:nvPr/>
              </p:nvGrpSpPr>
              <p:grpSpPr>
                <a:xfrm>
                  <a:off x="1777525" y="1861160"/>
                  <a:ext cx="1332117" cy="1799315"/>
                  <a:chOff x="3795080" y="1409221"/>
                  <a:chExt cx="3350379" cy="4496279"/>
                </a:xfrm>
              </p:grpSpPr>
              <p:pic>
                <p:nvPicPr>
                  <p:cNvPr id="61" name="Picture 2" descr="종이컵 식수 목업mockup, 컵, 종이컵, 마시다 PNG 일러스트 및 이미지 에 대한 무료 다운로드 - Pngtree">
                    <a:extLst>
                      <a:ext uri="{FF2B5EF4-FFF2-40B4-BE49-F238E27FC236}">
                        <a16:creationId xmlns:a16="http://schemas.microsoft.com/office/drawing/2014/main" id="{D8E9DA2B-90C4-DC66-8933-349F3CA17B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179" t="10069" r="18685" b="7886"/>
                  <a:stretch/>
                </p:blipFill>
                <p:spPr bwMode="auto">
                  <a:xfrm>
                    <a:off x="3795080" y="1409221"/>
                    <a:ext cx="3350379" cy="449627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2" name="그룹 61">
                    <a:extLst>
                      <a:ext uri="{FF2B5EF4-FFF2-40B4-BE49-F238E27FC236}">
                        <a16:creationId xmlns:a16="http://schemas.microsoft.com/office/drawing/2014/main" id="{E5F1B5B8-C40E-4B95-86D4-E92F40F9D53A}"/>
                      </a:ext>
                    </a:extLst>
                  </p:cNvPr>
                  <p:cNvGrpSpPr/>
                  <p:nvPr/>
                </p:nvGrpSpPr>
                <p:grpSpPr>
                  <a:xfrm>
                    <a:off x="4060134" y="1562100"/>
                    <a:ext cx="2801257" cy="2981328"/>
                    <a:chOff x="4060134" y="1562100"/>
                    <a:chExt cx="2801257" cy="2981328"/>
                  </a:xfrm>
                </p:grpSpPr>
                <p:sp>
                  <p:nvSpPr>
                    <p:cNvPr id="63" name="이등변 삼각형 62">
                      <a:extLst>
                        <a:ext uri="{FF2B5EF4-FFF2-40B4-BE49-F238E27FC236}">
                          <a16:creationId xmlns:a16="http://schemas.microsoft.com/office/drawing/2014/main" id="{487A08C1-7D7D-7CCC-32CE-5968AEF79FE0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5862279" y="1562100"/>
                      <a:ext cx="297601" cy="943182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B820D052-499E-F283-C704-C59A0AB42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60134" y="2279199"/>
                      <a:ext cx="1074057" cy="1277374"/>
                    </a:xfrm>
                    <a:custGeom>
                      <a:avLst/>
                      <a:gdLst>
                        <a:gd name="connsiteX0" fmla="*/ 0 w 1074057"/>
                        <a:gd name="connsiteY0" fmla="*/ 0 h 1277374"/>
                        <a:gd name="connsiteX1" fmla="*/ 508000 w 1074057"/>
                        <a:gd name="connsiteY1" fmla="*/ 14515 h 1277374"/>
                        <a:gd name="connsiteX2" fmla="*/ 551543 w 1074057"/>
                        <a:gd name="connsiteY2" fmla="*/ 29029 h 1277374"/>
                        <a:gd name="connsiteX3" fmla="*/ 566057 w 1074057"/>
                        <a:gd name="connsiteY3" fmla="*/ 740229 h 1277374"/>
                        <a:gd name="connsiteX4" fmla="*/ 1074057 w 1074057"/>
                        <a:gd name="connsiteY4" fmla="*/ 812800 h 1277374"/>
                        <a:gd name="connsiteX5" fmla="*/ 1016000 w 1074057"/>
                        <a:gd name="connsiteY5" fmla="*/ 1074057 h 1277374"/>
                        <a:gd name="connsiteX6" fmla="*/ 928914 w 1074057"/>
                        <a:gd name="connsiteY6" fmla="*/ 1233715 h 1277374"/>
                        <a:gd name="connsiteX7" fmla="*/ 957943 w 1074057"/>
                        <a:gd name="connsiteY7" fmla="*/ 1277257 h 1277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74057" h="1277374">
                          <a:moveTo>
                            <a:pt x="0" y="0"/>
                          </a:moveTo>
                          <a:cubicBezTo>
                            <a:pt x="169333" y="4838"/>
                            <a:pt x="338832" y="5611"/>
                            <a:pt x="508000" y="14515"/>
                          </a:cubicBezTo>
                          <a:cubicBezTo>
                            <a:pt x="523278" y="15319"/>
                            <a:pt x="550323" y="13778"/>
                            <a:pt x="551543" y="29029"/>
                          </a:cubicBezTo>
                          <a:cubicBezTo>
                            <a:pt x="570452" y="265390"/>
                            <a:pt x="434529" y="542937"/>
                            <a:pt x="566057" y="740229"/>
                          </a:cubicBezTo>
                          <a:cubicBezTo>
                            <a:pt x="660940" y="882553"/>
                            <a:pt x="1074057" y="812800"/>
                            <a:pt x="1074057" y="812800"/>
                          </a:cubicBezTo>
                          <a:cubicBezTo>
                            <a:pt x="1054705" y="899886"/>
                            <a:pt x="1042235" y="988792"/>
                            <a:pt x="1016000" y="1074057"/>
                          </a:cubicBezTo>
                          <a:cubicBezTo>
                            <a:pt x="997182" y="1135214"/>
                            <a:pt x="962984" y="1182610"/>
                            <a:pt x="928914" y="1233715"/>
                          </a:cubicBezTo>
                          <a:cubicBezTo>
                            <a:pt x="944958" y="1281847"/>
                            <a:pt x="928129" y="1277257"/>
                            <a:pt x="957943" y="1277257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131860FF-6C2B-C893-5C16-136AB67E82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26077" y="2582108"/>
                      <a:ext cx="1335314" cy="1961320"/>
                    </a:xfrm>
                    <a:custGeom>
                      <a:avLst/>
                      <a:gdLst>
                        <a:gd name="connsiteX0" fmla="*/ 1335314 w 1335314"/>
                        <a:gd name="connsiteY0" fmla="*/ 30920 h 1961320"/>
                        <a:gd name="connsiteX1" fmla="*/ 1262743 w 1335314"/>
                        <a:gd name="connsiteY1" fmla="*/ 1891 h 1961320"/>
                        <a:gd name="connsiteX2" fmla="*/ 914400 w 1335314"/>
                        <a:gd name="connsiteY2" fmla="*/ 364748 h 1961320"/>
                        <a:gd name="connsiteX3" fmla="*/ 798285 w 1335314"/>
                        <a:gd name="connsiteY3" fmla="*/ 567948 h 1961320"/>
                        <a:gd name="connsiteX4" fmla="*/ 754743 w 1335314"/>
                        <a:gd name="connsiteY4" fmla="*/ 698577 h 1961320"/>
                        <a:gd name="connsiteX5" fmla="*/ 478971 w 1335314"/>
                        <a:gd name="connsiteY5" fmla="*/ 684063 h 1961320"/>
                        <a:gd name="connsiteX6" fmla="*/ 435428 w 1335314"/>
                        <a:gd name="connsiteY6" fmla="*/ 756634 h 1961320"/>
                        <a:gd name="connsiteX7" fmla="*/ 420914 w 1335314"/>
                        <a:gd name="connsiteY7" fmla="*/ 1075948 h 1961320"/>
                        <a:gd name="connsiteX8" fmla="*/ 290285 w 1335314"/>
                        <a:gd name="connsiteY8" fmla="*/ 1090463 h 1961320"/>
                        <a:gd name="connsiteX9" fmla="*/ 217714 w 1335314"/>
                        <a:gd name="connsiteY9" fmla="*/ 1104977 h 1961320"/>
                        <a:gd name="connsiteX10" fmla="*/ 159657 w 1335314"/>
                        <a:gd name="connsiteY10" fmla="*/ 1163034 h 1961320"/>
                        <a:gd name="connsiteX11" fmla="*/ 174171 w 1335314"/>
                        <a:gd name="connsiteY11" fmla="*/ 1250120 h 1961320"/>
                        <a:gd name="connsiteX12" fmla="*/ 188685 w 1335314"/>
                        <a:gd name="connsiteY12" fmla="*/ 1380748 h 1961320"/>
                        <a:gd name="connsiteX13" fmla="*/ 116114 w 1335314"/>
                        <a:gd name="connsiteY13" fmla="*/ 1612977 h 1961320"/>
                        <a:gd name="connsiteX14" fmla="*/ 0 w 1335314"/>
                        <a:gd name="connsiteY14" fmla="*/ 1700063 h 1961320"/>
                        <a:gd name="connsiteX15" fmla="*/ 43543 w 1335314"/>
                        <a:gd name="connsiteY15" fmla="*/ 1917777 h 1961320"/>
                        <a:gd name="connsiteX16" fmla="*/ 58057 w 1335314"/>
                        <a:gd name="connsiteY16" fmla="*/ 1961320 h 19613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335314" h="1961320">
                          <a:moveTo>
                            <a:pt x="1335314" y="30920"/>
                          </a:moveTo>
                          <a:cubicBezTo>
                            <a:pt x="1311124" y="21244"/>
                            <a:pt x="1287005" y="-7603"/>
                            <a:pt x="1262743" y="1891"/>
                          </a:cubicBezTo>
                          <a:cubicBezTo>
                            <a:pt x="946364" y="125691"/>
                            <a:pt x="1036086" y="121376"/>
                            <a:pt x="914400" y="364748"/>
                          </a:cubicBezTo>
                          <a:cubicBezTo>
                            <a:pt x="879512" y="434524"/>
                            <a:pt x="834619" y="498914"/>
                            <a:pt x="798285" y="567948"/>
                          </a:cubicBezTo>
                          <a:cubicBezTo>
                            <a:pt x="772260" y="617396"/>
                            <a:pt x="767605" y="647129"/>
                            <a:pt x="754743" y="698577"/>
                          </a:cubicBezTo>
                          <a:cubicBezTo>
                            <a:pt x="662819" y="693739"/>
                            <a:pt x="569537" y="667596"/>
                            <a:pt x="478971" y="684063"/>
                          </a:cubicBezTo>
                          <a:cubicBezTo>
                            <a:pt x="451215" y="689109"/>
                            <a:pt x="439562" y="728728"/>
                            <a:pt x="435428" y="756634"/>
                          </a:cubicBezTo>
                          <a:cubicBezTo>
                            <a:pt x="419814" y="862032"/>
                            <a:pt x="463397" y="978236"/>
                            <a:pt x="420914" y="1075948"/>
                          </a:cubicBezTo>
                          <a:cubicBezTo>
                            <a:pt x="403445" y="1116126"/>
                            <a:pt x="333656" y="1084267"/>
                            <a:pt x="290285" y="1090463"/>
                          </a:cubicBezTo>
                          <a:cubicBezTo>
                            <a:pt x="265864" y="1093952"/>
                            <a:pt x="241904" y="1100139"/>
                            <a:pt x="217714" y="1104977"/>
                          </a:cubicBezTo>
                          <a:cubicBezTo>
                            <a:pt x="198362" y="1124329"/>
                            <a:pt x="167521" y="1136820"/>
                            <a:pt x="159657" y="1163034"/>
                          </a:cubicBezTo>
                          <a:cubicBezTo>
                            <a:pt x="151201" y="1191222"/>
                            <a:pt x="170282" y="1220949"/>
                            <a:pt x="174171" y="1250120"/>
                          </a:cubicBezTo>
                          <a:cubicBezTo>
                            <a:pt x="179961" y="1293546"/>
                            <a:pt x="183847" y="1337205"/>
                            <a:pt x="188685" y="1380748"/>
                          </a:cubicBezTo>
                          <a:cubicBezTo>
                            <a:pt x="164495" y="1458158"/>
                            <a:pt x="162884" y="1546720"/>
                            <a:pt x="116114" y="1612977"/>
                          </a:cubicBezTo>
                          <a:cubicBezTo>
                            <a:pt x="-54705" y="1854971"/>
                            <a:pt x="53527" y="1432421"/>
                            <a:pt x="0" y="1700063"/>
                          </a:cubicBezTo>
                          <a:cubicBezTo>
                            <a:pt x="14514" y="1772634"/>
                            <a:pt x="20140" y="1847566"/>
                            <a:pt x="43543" y="1917777"/>
                          </a:cubicBezTo>
                          <a:lnTo>
                            <a:pt x="58057" y="1961320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84" name="그룹 1083">
              <a:extLst>
                <a:ext uri="{FF2B5EF4-FFF2-40B4-BE49-F238E27FC236}">
                  <a16:creationId xmlns:a16="http://schemas.microsoft.com/office/drawing/2014/main" id="{B4E85D49-C9CE-19C6-8AC0-3B48C410D20B}"/>
                </a:ext>
              </a:extLst>
            </p:cNvPr>
            <p:cNvGrpSpPr/>
            <p:nvPr/>
          </p:nvGrpSpPr>
          <p:grpSpPr>
            <a:xfrm>
              <a:off x="8722583" y="6589963"/>
              <a:ext cx="2082763" cy="2262582"/>
              <a:chOff x="14917529" y="3389182"/>
              <a:chExt cx="2600891" cy="2835437"/>
            </a:xfrm>
          </p:grpSpPr>
          <p:grpSp>
            <p:nvGrpSpPr>
              <p:cNvPr id="1074" name="그룹 1073">
                <a:extLst>
                  <a:ext uri="{FF2B5EF4-FFF2-40B4-BE49-F238E27FC236}">
                    <a16:creationId xmlns:a16="http://schemas.microsoft.com/office/drawing/2014/main" id="{56689FAF-CD60-64E4-A130-BD56819E507D}"/>
                  </a:ext>
                </a:extLst>
              </p:cNvPr>
              <p:cNvGrpSpPr/>
              <p:nvPr/>
            </p:nvGrpSpPr>
            <p:grpSpPr>
              <a:xfrm>
                <a:off x="14917529" y="3389182"/>
                <a:ext cx="2600891" cy="2835437"/>
                <a:chOff x="10957819" y="1653119"/>
                <a:chExt cx="2600891" cy="2835437"/>
              </a:xfrm>
            </p:grpSpPr>
            <p:sp>
              <p:nvSpPr>
                <p:cNvPr id="1075" name="TextBox 1074">
                  <a:extLst>
                    <a:ext uri="{FF2B5EF4-FFF2-40B4-BE49-F238E27FC236}">
                      <a16:creationId xmlns:a16="http://schemas.microsoft.com/office/drawing/2014/main" id="{9B82A245-AA70-F4B4-0F43-04A21D2D1B0B}"/>
                    </a:ext>
                  </a:extLst>
                </p:cNvPr>
                <p:cNvSpPr txBox="1"/>
                <p:nvPr/>
              </p:nvSpPr>
              <p:spPr>
                <a:xfrm>
                  <a:off x="10957819" y="1653119"/>
                  <a:ext cx="2600891" cy="7344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2400" b="1" dirty="0">
                      <a:solidFill>
                        <a:srgbClr val="FF0000"/>
                      </a:solidFill>
                      <a:latin typeface="맑은 고딕" panose="020B0503020000020004" pitchFamily="50" charset="-127"/>
                    </a:rPr>
                    <a:t>불량</a:t>
                  </a:r>
                  <a:r>
                    <a:rPr lang="en-US" altLang="ko-KR" sz="2400" b="1" dirty="0">
                      <a:solidFill>
                        <a:srgbClr val="FF0000"/>
                      </a:solidFill>
                      <a:latin typeface="맑은 고딕" panose="020B0503020000020004" pitchFamily="50" charset="-127"/>
                    </a:rPr>
                    <a:t>!</a:t>
                  </a:r>
                </a:p>
              </p:txBody>
            </p:sp>
            <p:grpSp>
              <p:nvGrpSpPr>
                <p:cNvPr id="1076" name="그룹 1075">
                  <a:extLst>
                    <a:ext uri="{FF2B5EF4-FFF2-40B4-BE49-F238E27FC236}">
                      <a16:creationId xmlns:a16="http://schemas.microsoft.com/office/drawing/2014/main" id="{D3DCD9EB-1BE2-4D4C-B775-4520246E093C}"/>
                    </a:ext>
                  </a:extLst>
                </p:cNvPr>
                <p:cNvGrpSpPr/>
                <p:nvPr/>
              </p:nvGrpSpPr>
              <p:grpSpPr>
                <a:xfrm>
                  <a:off x="11120448" y="2313991"/>
                  <a:ext cx="2275635" cy="2174565"/>
                  <a:chOff x="1305766" y="1673535"/>
                  <a:chExt cx="2275635" cy="2174565"/>
                </a:xfrm>
              </p:grpSpPr>
              <p:sp>
                <p:nvSpPr>
                  <p:cNvPr id="1077" name="직사각형 1076">
                    <a:extLst>
                      <a:ext uri="{FF2B5EF4-FFF2-40B4-BE49-F238E27FC236}">
                        <a16:creationId xmlns:a16="http://schemas.microsoft.com/office/drawing/2014/main" id="{E14B8107-1784-2341-D0F4-F4CFE77E6948}"/>
                      </a:ext>
                    </a:extLst>
                  </p:cNvPr>
                  <p:cNvSpPr/>
                  <p:nvPr/>
                </p:nvSpPr>
                <p:spPr>
                  <a:xfrm>
                    <a:off x="1305766" y="1673535"/>
                    <a:ext cx="2275635" cy="217456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081" name="이등변 삼각형 1080">
                    <a:extLst>
                      <a:ext uri="{FF2B5EF4-FFF2-40B4-BE49-F238E27FC236}">
                        <a16:creationId xmlns:a16="http://schemas.microsoft.com/office/drawing/2014/main" id="{98DA51A4-8DF5-E69B-0D69-B7D7C10EA2B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599447" y="1922339"/>
                    <a:ext cx="118327" cy="37744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</p:grpSp>
          </p:grpSp>
          <p:pic>
            <p:nvPicPr>
              <p:cNvPr id="1073" name="Picture 10" descr="3 페이지 | 구겨진 종이컵 이미지 - Freepik에서 무료 다운로드">
                <a:extLst>
                  <a:ext uri="{FF2B5EF4-FFF2-40B4-BE49-F238E27FC236}">
                    <a16:creationId xmlns:a16="http://schemas.microsoft.com/office/drawing/2014/main" id="{CA13D457-693B-FE54-6DFA-A140C94E26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3189" b="44125" l="64537" r="85304">
                            <a14:foregroundMark x1="72684" y1="13429" x2="74121" y2="19664"/>
                            <a14:foregroundMark x1="72684" y1="42686" x2="78275" y2="43165"/>
                            <a14:foregroundMark x1="84824" y1="26619" x2="84824" y2="35731"/>
                            <a14:foregroundMark x1="73163" y1="43885" x2="78914" y2="4412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054" t="11156" r="12055" b="52503"/>
              <a:stretch/>
            </p:blipFill>
            <p:spPr bwMode="auto">
              <a:xfrm>
                <a:off x="15423350" y="4417521"/>
                <a:ext cx="1543822" cy="14434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71005092-5764-F7FD-1CDA-72D0E46088F5}"/>
              </a:ext>
            </a:extLst>
          </p:cNvPr>
          <p:cNvGrpSpPr/>
          <p:nvPr/>
        </p:nvGrpSpPr>
        <p:grpSpPr>
          <a:xfrm>
            <a:off x="1674177" y="2631285"/>
            <a:ext cx="1828798" cy="734239"/>
            <a:chOff x="20868" y="-57150"/>
            <a:chExt cx="500859" cy="869950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BA78F647-3F91-5719-B2CB-72BD4F473F88}"/>
                </a:ext>
              </a:extLst>
            </p:cNvPr>
            <p:cNvSpPr/>
            <p:nvPr/>
          </p:nvSpPr>
          <p:spPr>
            <a:xfrm>
              <a:off x="20869" y="0"/>
              <a:ext cx="500858" cy="812800"/>
            </a:xfrm>
            <a:prstGeom prst="flowChartPreparation">
              <a:avLst/>
            </a:prstGeom>
            <a:solidFill>
              <a:srgbClr val="BACEB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340CAE4B-DC97-0347-7DD8-D2A56FB3B30D}"/>
                </a:ext>
              </a:extLst>
            </p:cNvPr>
            <p:cNvSpPr txBox="1"/>
            <p:nvPr/>
          </p:nvSpPr>
          <p:spPr>
            <a:xfrm>
              <a:off x="20868" y="-57150"/>
              <a:ext cx="500859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1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공정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grpSp>
        <p:nvGrpSpPr>
          <p:cNvPr id="1090" name="그룹 1089">
            <a:extLst>
              <a:ext uri="{FF2B5EF4-FFF2-40B4-BE49-F238E27FC236}">
                <a16:creationId xmlns:a16="http://schemas.microsoft.com/office/drawing/2014/main" id="{75494048-A0C4-61D1-9D84-7E2F1F437C66}"/>
              </a:ext>
            </a:extLst>
          </p:cNvPr>
          <p:cNvGrpSpPr/>
          <p:nvPr/>
        </p:nvGrpSpPr>
        <p:grpSpPr>
          <a:xfrm>
            <a:off x="5030521" y="3670499"/>
            <a:ext cx="4855620" cy="4176404"/>
            <a:chOff x="10133530" y="2879101"/>
            <a:chExt cx="6084445" cy="5222823"/>
          </a:xfrm>
        </p:grpSpPr>
        <p:pic>
          <p:nvPicPr>
            <p:cNvPr id="1066" name="Picture 2" descr="Tv 텔레비전 평면 스크린 대형 - Pixabay의 무료 이미지">
              <a:extLst>
                <a:ext uri="{FF2B5EF4-FFF2-40B4-BE49-F238E27FC236}">
                  <a16:creationId xmlns:a16="http://schemas.microsoft.com/office/drawing/2014/main" id="{1A4CBC3A-6BD6-1F60-5E4F-52D846C285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7" t="13665" r="24451" b="7636"/>
            <a:stretch/>
          </p:blipFill>
          <p:spPr bwMode="auto">
            <a:xfrm>
              <a:off x="10133530" y="2879101"/>
              <a:ext cx="6084445" cy="5222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68" name="그룹 1067">
              <a:extLst>
                <a:ext uri="{FF2B5EF4-FFF2-40B4-BE49-F238E27FC236}">
                  <a16:creationId xmlns:a16="http://schemas.microsoft.com/office/drawing/2014/main" id="{A3579C16-8B1E-37AA-F6AA-D5A449C5B835}"/>
                </a:ext>
              </a:extLst>
            </p:cNvPr>
            <p:cNvGrpSpPr/>
            <p:nvPr/>
          </p:nvGrpSpPr>
          <p:grpSpPr>
            <a:xfrm>
              <a:off x="10686914" y="3197926"/>
              <a:ext cx="2600891" cy="2835437"/>
              <a:chOff x="10957819" y="1653119"/>
              <a:chExt cx="2600891" cy="2835437"/>
            </a:xfrm>
          </p:grpSpPr>
          <p:sp>
            <p:nvSpPr>
              <p:cNvPr id="1069" name="TextBox 1068">
                <a:extLst>
                  <a:ext uri="{FF2B5EF4-FFF2-40B4-BE49-F238E27FC236}">
                    <a16:creationId xmlns:a16="http://schemas.microsoft.com/office/drawing/2014/main" id="{6B83EDE7-3D5B-2B00-E312-68D93005F134}"/>
                  </a:ext>
                </a:extLst>
              </p:cNvPr>
              <p:cNvSpPr txBox="1"/>
              <p:nvPr/>
            </p:nvSpPr>
            <p:spPr>
              <a:xfrm>
                <a:off x="10957819" y="1653119"/>
                <a:ext cx="2600891" cy="732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b="1" dirty="0">
                    <a:solidFill>
                      <a:srgbClr val="FF0000"/>
                    </a:solidFill>
                    <a:latin typeface="맑은 고딕" panose="020B0503020000020004" pitchFamily="50" charset="-127"/>
                  </a:rPr>
                  <a:t>불량</a:t>
                </a:r>
                <a:r>
                  <a:rPr lang="en-US" altLang="ko-KR" sz="2400" b="1" dirty="0">
                    <a:solidFill>
                      <a:srgbClr val="FF0000"/>
                    </a:solidFill>
                    <a:latin typeface="맑은 고딕" panose="020B0503020000020004" pitchFamily="50" charset="-127"/>
                  </a:rPr>
                  <a:t>!</a:t>
                </a:r>
              </a:p>
            </p:txBody>
          </p:sp>
          <p:grpSp>
            <p:nvGrpSpPr>
              <p:cNvPr id="1071" name="그룹 1070">
                <a:extLst>
                  <a:ext uri="{FF2B5EF4-FFF2-40B4-BE49-F238E27FC236}">
                    <a16:creationId xmlns:a16="http://schemas.microsoft.com/office/drawing/2014/main" id="{8E0DBE5F-D038-5C64-5DC5-08B753700D72}"/>
                  </a:ext>
                </a:extLst>
              </p:cNvPr>
              <p:cNvGrpSpPr/>
              <p:nvPr/>
            </p:nvGrpSpPr>
            <p:grpSpPr>
              <a:xfrm>
                <a:off x="11120448" y="2313991"/>
                <a:ext cx="2275635" cy="2174565"/>
                <a:chOff x="1305766" y="1673535"/>
                <a:chExt cx="2275635" cy="2174565"/>
              </a:xfrm>
            </p:grpSpPr>
            <p:sp>
              <p:nvSpPr>
                <p:cNvPr id="1078" name="직사각형 1077">
                  <a:extLst>
                    <a:ext uri="{FF2B5EF4-FFF2-40B4-BE49-F238E27FC236}">
                      <a16:creationId xmlns:a16="http://schemas.microsoft.com/office/drawing/2014/main" id="{153140C1-245A-38B3-01A1-02AF951891B3}"/>
                    </a:ext>
                  </a:extLst>
                </p:cNvPr>
                <p:cNvSpPr/>
                <p:nvPr/>
              </p:nvSpPr>
              <p:spPr>
                <a:xfrm>
                  <a:off x="1305766" y="1673535"/>
                  <a:ext cx="2275635" cy="21745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1079" name="이등변 삼각형 1078">
                  <a:extLst>
                    <a:ext uri="{FF2B5EF4-FFF2-40B4-BE49-F238E27FC236}">
                      <a16:creationId xmlns:a16="http://schemas.microsoft.com/office/drawing/2014/main" id="{718CD3B2-7138-F211-6DCC-0EFB4041D7FA}"/>
                    </a:ext>
                  </a:extLst>
                </p:cNvPr>
                <p:cNvSpPr/>
                <p:nvPr/>
              </p:nvSpPr>
              <p:spPr>
                <a:xfrm flipH="1" flipV="1">
                  <a:off x="2599447" y="1922339"/>
                  <a:ext cx="118327" cy="37744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080" name="그룹 1079">
              <a:extLst>
                <a:ext uri="{FF2B5EF4-FFF2-40B4-BE49-F238E27FC236}">
                  <a16:creationId xmlns:a16="http://schemas.microsoft.com/office/drawing/2014/main" id="{A4B0DAC8-8FD9-E4E8-ADFC-DFC122176626}"/>
                </a:ext>
              </a:extLst>
            </p:cNvPr>
            <p:cNvGrpSpPr/>
            <p:nvPr/>
          </p:nvGrpSpPr>
          <p:grpSpPr>
            <a:xfrm>
              <a:off x="13172509" y="3190325"/>
              <a:ext cx="2600891" cy="2835437"/>
              <a:chOff x="10957819" y="1653119"/>
              <a:chExt cx="2600891" cy="2835437"/>
            </a:xfrm>
          </p:grpSpPr>
          <p:sp>
            <p:nvSpPr>
              <p:cNvPr id="1082" name="TextBox 1081">
                <a:extLst>
                  <a:ext uri="{FF2B5EF4-FFF2-40B4-BE49-F238E27FC236}">
                    <a16:creationId xmlns:a16="http://schemas.microsoft.com/office/drawing/2014/main" id="{397E8756-7364-94D2-5829-F754D3A9C1F4}"/>
                  </a:ext>
                </a:extLst>
              </p:cNvPr>
              <p:cNvSpPr txBox="1"/>
              <p:nvPr/>
            </p:nvSpPr>
            <p:spPr>
              <a:xfrm>
                <a:off x="10957819" y="1653119"/>
                <a:ext cx="2600891" cy="732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b="1" dirty="0">
                    <a:solidFill>
                      <a:srgbClr val="FF0000"/>
                    </a:solidFill>
                    <a:latin typeface="맑은 고딕" panose="020B0503020000020004" pitchFamily="50" charset="-127"/>
                  </a:rPr>
                  <a:t>불량</a:t>
                </a:r>
                <a:r>
                  <a:rPr lang="en-US" altLang="ko-KR" sz="2400" b="1" dirty="0">
                    <a:solidFill>
                      <a:srgbClr val="FF0000"/>
                    </a:solidFill>
                    <a:latin typeface="맑은 고딕" panose="020B0503020000020004" pitchFamily="50" charset="-127"/>
                  </a:rPr>
                  <a:t>!</a:t>
                </a:r>
              </a:p>
            </p:txBody>
          </p:sp>
          <p:grpSp>
            <p:nvGrpSpPr>
              <p:cNvPr id="1083" name="그룹 1082">
                <a:extLst>
                  <a:ext uri="{FF2B5EF4-FFF2-40B4-BE49-F238E27FC236}">
                    <a16:creationId xmlns:a16="http://schemas.microsoft.com/office/drawing/2014/main" id="{9BF8CD74-66E1-9A24-38C3-F60212F3ED4C}"/>
                  </a:ext>
                </a:extLst>
              </p:cNvPr>
              <p:cNvGrpSpPr/>
              <p:nvPr/>
            </p:nvGrpSpPr>
            <p:grpSpPr>
              <a:xfrm>
                <a:off x="11120448" y="2313991"/>
                <a:ext cx="2275635" cy="2174565"/>
                <a:chOff x="1305766" y="1673535"/>
                <a:chExt cx="2275635" cy="2174565"/>
              </a:xfrm>
            </p:grpSpPr>
            <p:sp>
              <p:nvSpPr>
                <p:cNvPr id="1085" name="직사각형 1084">
                  <a:extLst>
                    <a:ext uri="{FF2B5EF4-FFF2-40B4-BE49-F238E27FC236}">
                      <a16:creationId xmlns:a16="http://schemas.microsoft.com/office/drawing/2014/main" id="{A3207603-157B-593B-400D-EDF8B067E467}"/>
                    </a:ext>
                  </a:extLst>
                </p:cNvPr>
                <p:cNvSpPr/>
                <p:nvPr/>
              </p:nvSpPr>
              <p:spPr>
                <a:xfrm>
                  <a:off x="1305766" y="1673535"/>
                  <a:ext cx="2275635" cy="21745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1086" name="이등변 삼각형 1085">
                  <a:extLst>
                    <a:ext uri="{FF2B5EF4-FFF2-40B4-BE49-F238E27FC236}">
                      <a16:creationId xmlns:a16="http://schemas.microsoft.com/office/drawing/2014/main" id="{4DB8C8BE-837D-6978-B3F2-5D18FDD18716}"/>
                    </a:ext>
                  </a:extLst>
                </p:cNvPr>
                <p:cNvSpPr/>
                <p:nvPr/>
              </p:nvSpPr>
              <p:spPr>
                <a:xfrm flipH="1" flipV="1">
                  <a:off x="2599447" y="1922339"/>
                  <a:ext cx="118327" cy="37744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</p:grpSp>
        </p:grpSp>
        <p:pic>
          <p:nvPicPr>
            <p:cNvPr id="1087" name="Picture 2" descr="종이컵 식수 목업mockup, 컵, 종이컵, 마시다 PNG 일러스트 및 이미지 에 대한 무료 다운로드 - Pngtree">
              <a:extLst>
                <a:ext uri="{FF2B5EF4-FFF2-40B4-BE49-F238E27FC236}">
                  <a16:creationId xmlns:a16="http://schemas.microsoft.com/office/drawing/2014/main" id="{7810257F-5658-CE76-71E6-DC485069F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52226" y="4559858"/>
              <a:ext cx="1070265" cy="1070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8" name="그림 1087">
              <a:extLst>
                <a:ext uri="{FF2B5EF4-FFF2-40B4-BE49-F238E27FC236}">
                  <a16:creationId xmlns:a16="http://schemas.microsoft.com/office/drawing/2014/main" id="{6FFC466C-CFD7-E06A-4EF2-2171FC2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3056" b="83519" l="33542" r="87639">
                          <a14:foregroundMark x1="44583" y1="18981" x2="36736" y2="28889"/>
                          <a14:foregroundMark x1="36736" y1="28889" x2="33611" y2="40463"/>
                          <a14:foregroundMark x1="33611" y1="40463" x2="33611" y2="45370"/>
                          <a14:foregroundMark x1="33611" y1="45370" x2="36528" y2="55185"/>
                          <a14:foregroundMark x1="36528" y1="55185" x2="40139" y2="58519"/>
                          <a14:foregroundMark x1="49028" y1="16019" x2="60833" y2="13981"/>
                          <a14:foregroundMark x1="60833" y1="13981" x2="64653" y2="13981"/>
                          <a14:foregroundMark x1="64653" y1="13981" x2="69028" y2="15556"/>
                          <a14:foregroundMark x1="69028" y1="15556" x2="71181" y2="17222"/>
                          <a14:foregroundMark x1="55417" y1="13704" x2="63403" y2="13056"/>
                          <a14:foregroundMark x1="63403" y1="13056" x2="64722" y2="13426"/>
                          <a14:foregroundMark x1="75486" y1="20000" x2="85972" y2="48426"/>
                          <a14:foregroundMark x1="85972" y1="48426" x2="85903" y2="53241"/>
                          <a14:foregroundMark x1="85903" y1="53241" x2="84444" y2="58426"/>
                          <a14:foregroundMark x1="84444" y1="58426" x2="81319" y2="64167"/>
                          <a14:foregroundMark x1="81319" y1="64167" x2="66181" y2="77222"/>
                          <a14:foregroundMark x1="66181" y1="77222" x2="50417" y2="81111"/>
                          <a14:foregroundMark x1="53819" y1="82778" x2="59861" y2="83519"/>
                          <a14:foregroundMark x1="59861" y1="83519" x2="67361" y2="82685"/>
                          <a14:foregroundMark x1="85000" y1="33426" x2="86042" y2="50648"/>
                          <a14:foregroundMark x1="86042" y1="50648" x2="85417" y2="55000"/>
                          <a14:foregroundMark x1="61181" y1="84167" x2="70417" y2="81296"/>
                          <a14:foregroundMark x1="70417" y1="81296" x2="78194" y2="74815"/>
                          <a14:foregroundMark x1="78194" y1="74815" x2="84306" y2="64537"/>
                          <a14:foregroundMark x1="84306" y1="64537" x2="87639" y2="47685"/>
                        </a14:backgroundRemoval>
                      </a14:imgEffect>
                    </a14:imgLayer>
                  </a14:imgProps>
                </a:ext>
              </a:extLst>
            </a:blip>
            <a:srcRect l="30301" t="10291" r="10085" b="13441"/>
            <a:stretch/>
          </p:blipFill>
          <p:spPr>
            <a:xfrm>
              <a:off x="14124380" y="4705983"/>
              <a:ext cx="729340" cy="699825"/>
            </a:xfrm>
            <a:prstGeom prst="rect">
              <a:avLst/>
            </a:prstGeom>
          </p:spPr>
        </p:pic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985138B6-44E7-C049-66B5-D2F85FC7645E}"/>
              </a:ext>
            </a:extLst>
          </p:cNvPr>
          <p:cNvGrpSpPr/>
          <p:nvPr/>
        </p:nvGrpSpPr>
        <p:grpSpPr>
          <a:xfrm>
            <a:off x="6543932" y="2631285"/>
            <a:ext cx="1828798" cy="734239"/>
            <a:chOff x="20868" y="-57150"/>
            <a:chExt cx="500859" cy="869950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24FC242E-4CA5-ADFA-0E4A-5D4B4815F010}"/>
                </a:ext>
              </a:extLst>
            </p:cNvPr>
            <p:cNvSpPr/>
            <p:nvPr/>
          </p:nvSpPr>
          <p:spPr>
            <a:xfrm>
              <a:off x="20869" y="0"/>
              <a:ext cx="500858" cy="812800"/>
            </a:xfrm>
            <a:prstGeom prst="flowChartPreparation">
              <a:avLst/>
            </a:prstGeom>
            <a:solidFill>
              <a:srgbClr val="BACEB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64BAA32D-1C23-E20A-7C75-65CAEBD7B4EA}"/>
                </a:ext>
              </a:extLst>
            </p:cNvPr>
            <p:cNvSpPr txBox="1"/>
            <p:nvPr/>
          </p:nvSpPr>
          <p:spPr>
            <a:xfrm>
              <a:off x="20868" y="-57150"/>
              <a:ext cx="500859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2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공정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pic>
        <p:nvPicPr>
          <p:cNvPr id="56" name="Picture 2" descr="Tv 텔레비전 평면 스크린 대형 - Pixabay의 무료 이미지">
            <a:extLst>
              <a:ext uri="{FF2B5EF4-FFF2-40B4-BE49-F238E27FC236}">
                <a16:creationId xmlns:a16="http://schemas.microsoft.com/office/drawing/2014/main" id="{7E86147F-2543-DF09-9E3C-A075ED19A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7" t="13665" r="24451" b="7636"/>
          <a:stretch/>
        </p:blipFill>
        <p:spPr bwMode="auto">
          <a:xfrm>
            <a:off x="9829800" y="3638337"/>
            <a:ext cx="8305800" cy="714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8BD5D2E-400A-D9BC-048B-315AE6714BD6}"/>
              </a:ext>
            </a:extLst>
          </p:cNvPr>
          <p:cNvGrpSpPr/>
          <p:nvPr/>
        </p:nvGrpSpPr>
        <p:grpSpPr>
          <a:xfrm>
            <a:off x="10896600" y="1608658"/>
            <a:ext cx="6919853" cy="503792"/>
            <a:chOff x="11139547" y="1608658"/>
            <a:chExt cx="6919853" cy="503792"/>
          </a:xfrm>
        </p:grpSpPr>
        <p:pic>
          <p:nvPicPr>
            <p:cNvPr id="8" name="Picture 2" descr="Matplotlib 라이브러리 — 코딩이랑 이것저것">
              <a:extLst>
                <a:ext uri="{FF2B5EF4-FFF2-40B4-BE49-F238E27FC236}">
                  <a16:creationId xmlns:a16="http://schemas.microsoft.com/office/drawing/2014/main" id="{EBB61719-C020-556C-7295-3AB56B977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9547" y="1666027"/>
              <a:ext cx="1662053" cy="429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2" name="TextBox 1091">
              <a:extLst>
                <a:ext uri="{FF2B5EF4-FFF2-40B4-BE49-F238E27FC236}">
                  <a16:creationId xmlns:a16="http://schemas.microsoft.com/office/drawing/2014/main" id="{D3314765-AD81-EECB-DB84-346DA246EF13}"/>
                </a:ext>
              </a:extLst>
            </p:cNvPr>
            <p:cNvSpPr txBox="1"/>
            <p:nvPr/>
          </p:nvSpPr>
          <p:spPr>
            <a:xfrm>
              <a:off x="12741468" y="1608658"/>
              <a:ext cx="5317932" cy="5037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latin typeface="맑은 고딕" panose="020B0503020000020004" pitchFamily="50" charset="-127"/>
                </a:rPr>
                <a:t>파손</a:t>
              </a:r>
              <a:r>
                <a:rPr lang="en-US" altLang="ko-KR" sz="2000" b="1" dirty="0">
                  <a:latin typeface="맑은 고딕" panose="020B0503020000020004" pitchFamily="50" charset="-127"/>
                </a:rPr>
                <a:t>/</a:t>
              </a:r>
              <a:r>
                <a:rPr lang="ko-KR" altLang="en-US" sz="2000" b="1" dirty="0">
                  <a:latin typeface="맑은 고딕" panose="020B0503020000020004" pitchFamily="50" charset="-127"/>
                </a:rPr>
                <a:t>구김 불량</a:t>
              </a:r>
              <a:r>
                <a:rPr lang="en-US" altLang="ko-KR" sz="2000" b="1" dirty="0">
                  <a:latin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atin typeface="맑은 고딕" panose="020B0503020000020004" pitchFamily="50" charset="-127"/>
                </a:rPr>
                <a:t>규격 불량</a:t>
              </a:r>
              <a:r>
                <a:rPr lang="en-US" altLang="ko-KR" sz="2000" b="1" dirty="0">
                  <a:latin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atin typeface="맑은 고딕" panose="020B0503020000020004" pitchFamily="50" charset="-127"/>
                </a:rPr>
                <a:t>총 불량 </a:t>
              </a: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</a:rPr>
                <a:t>시각화</a:t>
              </a:r>
              <a:endParaRPr lang="en-US" altLang="ko-KR" sz="2000" b="1" dirty="0">
                <a:solidFill>
                  <a:srgbClr val="48664D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095" name="Group 2">
            <a:extLst>
              <a:ext uri="{FF2B5EF4-FFF2-40B4-BE49-F238E27FC236}">
                <a16:creationId xmlns:a16="http://schemas.microsoft.com/office/drawing/2014/main" id="{8D4C0CB2-9C93-2ECF-D8C2-8DC7C630513C}"/>
              </a:ext>
            </a:extLst>
          </p:cNvPr>
          <p:cNvGrpSpPr/>
          <p:nvPr/>
        </p:nvGrpSpPr>
        <p:grpSpPr>
          <a:xfrm>
            <a:off x="12534901" y="2631285"/>
            <a:ext cx="3086099" cy="734239"/>
            <a:chOff x="20868" y="-57150"/>
            <a:chExt cx="500859" cy="869950"/>
          </a:xfrm>
        </p:grpSpPr>
        <p:sp>
          <p:nvSpPr>
            <p:cNvPr id="1096" name="Freeform 3">
              <a:extLst>
                <a:ext uri="{FF2B5EF4-FFF2-40B4-BE49-F238E27FC236}">
                  <a16:creationId xmlns:a16="http://schemas.microsoft.com/office/drawing/2014/main" id="{5F317A45-18FA-EBC7-150F-C4CA470B9E19}"/>
                </a:ext>
              </a:extLst>
            </p:cNvPr>
            <p:cNvSpPr/>
            <p:nvPr/>
          </p:nvSpPr>
          <p:spPr>
            <a:xfrm>
              <a:off x="20869" y="0"/>
              <a:ext cx="500858" cy="812800"/>
            </a:xfrm>
            <a:prstGeom prst="flowChartPreparation">
              <a:avLst/>
            </a:prstGeom>
            <a:solidFill>
              <a:srgbClr val="BACEB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097" name="TextBox 4">
              <a:extLst>
                <a:ext uri="{FF2B5EF4-FFF2-40B4-BE49-F238E27FC236}">
                  <a16:creationId xmlns:a16="http://schemas.microsoft.com/office/drawing/2014/main" id="{C43A6A00-B985-4493-0441-B6776983B5F3}"/>
                </a:ext>
              </a:extLst>
            </p:cNvPr>
            <p:cNvSpPr txBox="1"/>
            <p:nvPr/>
          </p:nvSpPr>
          <p:spPr>
            <a:xfrm>
              <a:off x="20868" y="-57150"/>
              <a:ext cx="500859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대시보드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pic>
        <p:nvPicPr>
          <p:cNvPr id="1026" name="Picture 2" descr="선 그래프 - 무료 화살개 아이콘">
            <a:extLst>
              <a:ext uri="{FF2B5EF4-FFF2-40B4-BE49-F238E27FC236}">
                <a16:creationId xmlns:a16="http://schemas.microsoft.com/office/drawing/2014/main" id="{BFB0D71C-AFFA-428C-6BA2-516368825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343" y="5948107"/>
            <a:ext cx="2129840" cy="212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막대 그래프 - 무료 비즈니스 및 금융개 아이콘">
            <a:extLst>
              <a:ext uri="{FF2B5EF4-FFF2-40B4-BE49-F238E27FC236}">
                <a16:creationId xmlns:a16="http://schemas.microsoft.com/office/drawing/2014/main" id="{6ADBC705-7536-E365-8DB8-C21510E39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3147" y="5895502"/>
            <a:ext cx="2235050" cy="223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파이 그래프 - 무료 마케팅개 아이콘">
            <a:extLst>
              <a:ext uri="{FF2B5EF4-FFF2-40B4-BE49-F238E27FC236}">
                <a16:creationId xmlns:a16="http://schemas.microsoft.com/office/drawing/2014/main" id="{D55A4EA7-A98C-A400-3ADB-1D0DA84FF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9791" y="5929153"/>
            <a:ext cx="2167748" cy="216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83ACA7-CFED-AC85-DFE6-2E0CA19FDD94}"/>
              </a:ext>
            </a:extLst>
          </p:cNvPr>
          <p:cNvSpPr txBox="1"/>
          <p:nvPr/>
        </p:nvSpPr>
        <p:spPr>
          <a:xfrm>
            <a:off x="10591800" y="4487308"/>
            <a:ext cx="6869016" cy="503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양품과 불량품이 판별된 비율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·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개수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기간별 개수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추이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3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A32FF-D052-FEA7-8DF3-3E7DC5B44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FB9986-921B-2C21-DD9E-DC3F9480423C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235D13E-72BE-0924-623E-ACE1D38A1035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1A06CE5-2A81-B426-6BD2-8395AA76930C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1C2053C9-109B-D495-B93E-B0EA526A490C}"/>
              </a:ext>
            </a:extLst>
          </p:cNvPr>
          <p:cNvSpPr txBox="1"/>
          <p:nvPr/>
        </p:nvSpPr>
        <p:spPr>
          <a:xfrm>
            <a:off x="3172988" y="80608"/>
            <a:ext cx="7876011" cy="1156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데이터베이스 </a:t>
            </a:r>
            <a:r>
              <a:rPr lang="en-US" altLang="ko-KR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ERD </a:t>
            </a: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다이어그램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AF43E13D-09E3-1E48-AB1B-3BADC3D1ED82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AC5347E8-C7DD-28CF-647F-5CE8ACB9E838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530FF28E-ECC9-72D1-21B6-7F1FF70769CD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02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설계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1040" name="TextBox 1039">
            <a:extLst>
              <a:ext uri="{FF2B5EF4-FFF2-40B4-BE49-F238E27FC236}">
                <a16:creationId xmlns:a16="http://schemas.microsoft.com/office/drawing/2014/main" id="{73404C01-DB02-5B13-C0AA-B6049E046DC8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06EA43-9ACA-BA19-D280-C3B51449F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05" y="3292384"/>
            <a:ext cx="9220199" cy="521141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E8F1D10-2BD7-A4AC-17DD-DAC5E2E183D2}"/>
              </a:ext>
            </a:extLst>
          </p:cNvPr>
          <p:cNvGrpSpPr/>
          <p:nvPr/>
        </p:nvGrpSpPr>
        <p:grpSpPr>
          <a:xfrm>
            <a:off x="11430000" y="2095500"/>
            <a:ext cx="5333997" cy="2726933"/>
            <a:chOff x="12980220" y="3822950"/>
            <a:chExt cx="4469583" cy="314935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E4B1BD5-D005-CCBE-3E13-6B488263F0CB}"/>
                </a:ext>
              </a:extLst>
            </p:cNvPr>
            <p:cNvGrpSpPr/>
            <p:nvPr/>
          </p:nvGrpSpPr>
          <p:grpSpPr>
            <a:xfrm>
              <a:off x="12980220" y="3822950"/>
              <a:ext cx="4469583" cy="3149350"/>
              <a:chOff x="7915281" y="1882623"/>
              <a:chExt cx="4808433" cy="314935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6A1396F-3FF8-2E01-9EAB-F5DA335F4CA2}"/>
                  </a:ext>
                </a:extLst>
              </p:cNvPr>
              <p:cNvSpPr/>
              <p:nvPr/>
            </p:nvSpPr>
            <p:spPr>
              <a:xfrm>
                <a:off x="7915281" y="2225388"/>
                <a:ext cx="4808433" cy="2806585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4866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9" name="사각형: 둥근 모서리 5">
                <a:extLst>
                  <a:ext uri="{FF2B5EF4-FFF2-40B4-BE49-F238E27FC236}">
                    <a16:creationId xmlns:a16="http://schemas.microsoft.com/office/drawing/2014/main" id="{0BCFAF3E-3C1E-FDB0-1B35-D95E11992A1B}"/>
                  </a:ext>
                </a:extLst>
              </p:cNvPr>
              <p:cNvSpPr/>
              <p:nvPr/>
            </p:nvSpPr>
            <p:spPr>
              <a:xfrm>
                <a:off x="8980980" y="1882623"/>
                <a:ext cx="2759008" cy="4776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800" b="1" dirty="0">
                    <a:solidFill>
                      <a:srgbClr val="48664D"/>
                    </a:solidFill>
                    <a:latin typeface="맑은 고딕" panose="020B0503020000020004" pitchFamily="50" charset="-127"/>
                  </a:rPr>
                  <a:t>Table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144D45-20A2-9FF2-CAE9-2678E6E21943}"/>
                  </a:ext>
                </a:extLst>
              </p:cNvPr>
              <p:cNvSpPr txBox="1"/>
              <p:nvPr/>
            </p:nvSpPr>
            <p:spPr>
              <a:xfrm>
                <a:off x="8178467" y="2680733"/>
                <a:ext cx="3931323" cy="1964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 err="1">
                    <a:latin typeface="맑은 고딕" panose="020B0503020000020004" pitchFamily="50" charset="-127"/>
                  </a:rPr>
                  <a:t>DailyCount</a:t>
                </a:r>
                <a:r>
                  <a:rPr lang="en-US" altLang="ko-KR" dirty="0">
                    <a:latin typeface="맑은 고딕" panose="020B0503020000020004" pitchFamily="50" charset="-127"/>
                  </a:rPr>
                  <a:t> : </a:t>
                </a:r>
                <a:r>
                  <a:rPr lang="ko-KR" altLang="en-US" dirty="0">
                    <a:latin typeface="맑은 고딕" panose="020B0503020000020004" pitchFamily="50" charset="-127"/>
                  </a:rPr>
                  <a:t>전체 탐지 정보</a:t>
                </a:r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 err="1">
                    <a:latin typeface="맑은 고딕" panose="020B0503020000020004" pitchFamily="50" charset="-127"/>
                  </a:rPr>
                  <a:t>StandardLog</a:t>
                </a:r>
                <a:r>
                  <a:rPr lang="en-US" altLang="ko-KR" dirty="0">
                    <a:latin typeface="맑은 고딕" panose="020B0503020000020004" pitchFamily="50" charset="-127"/>
                  </a:rPr>
                  <a:t> : </a:t>
                </a:r>
                <a:r>
                  <a:rPr lang="ko-KR" altLang="en-US" dirty="0">
                    <a:latin typeface="맑은 고딕" panose="020B0503020000020004" pitchFamily="50" charset="-127"/>
                  </a:rPr>
                  <a:t>규격 불량품 정보</a:t>
                </a:r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 err="1">
                    <a:latin typeface="맑은 고딕" panose="020B0503020000020004" pitchFamily="50" charset="-127"/>
                  </a:rPr>
                  <a:t>BreakLog</a:t>
                </a:r>
                <a:r>
                  <a:rPr lang="en-US" altLang="ko-KR" dirty="0">
                    <a:latin typeface="맑은 고딕" panose="020B0503020000020004" pitchFamily="50" charset="-127"/>
                  </a:rPr>
                  <a:t> : </a:t>
                </a:r>
                <a:r>
                  <a:rPr lang="ko-KR" altLang="en-US" dirty="0">
                    <a:latin typeface="맑은 고딕" panose="020B0503020000020004" pitchFamily="50" charset="-127"/>
                  </a:rPr>
                  <a:t>파손 불량품 정보</a:t>
                </a:r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 err="1">
                    <a:latin typeface="맑은 고딕" panose="020B0503020000020004" pitchFamily="50" charset="-127"/>
                  </a:rPr>
                  <a:t>NormalLog</a:t>
                </a:r>
                <a:r>
                  <a:rPr lang="en-US" altLang="ko-KR" dirty="0">
                    <a:latin typeface="맑은 고딕" panose="020B0503020000020004" pitchFamily="50" charset="-127"/>
                  </a:rPr>
                  <a:t> : </a:t>
                </a:r>
                <a:r>
                  <a:rPr lang="ko-KR" altLang="en-US" dirty="0">
                    <a:latin typeface="맑은 고딕" panose="020B0503020000020004" pitchFamily="50" charset="-127"/>
                  </a:rPr>
                  <a:t>양품 정보</a:t>
                </a:r>
                <a:endParaRPr lang="en-US" altLang="ko-KR" dirty="0">
                  <a:latin typeface="맑은 고딕" panose="020B0503020000020004" pitchFamily="50" charset="-127"/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8D3A714-602A-A1D0-A05B-970EEFB10908}"/>
                </a:ext>
              </a:extLst>
            </p:cNvPr>
            <p:cNvCxnSpPr>
              <a:cxnSpLocks/>
            </p:cNvCxnSpPr>
            <p:nvPr/>
          </p:nvCxnSpPr>
          <p:spPr>
            <a:xfrm>
              <a:off x="13970819" y="3985715"/>
              <a:ext cx="0" cy="360000"/>
            </a:xfrm>
            <a:prstGeom prst="line">
              <a:avLst/>
            </a:prstGeom>
            <a:ln w="57150">
              <a:solidFill>
                <a:srgbClr val="4866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EBBDECF-950F-EAC1-CFBD-76A8CA7621EB}"/>
                </a:ext>
              </a:extLst>
            </p:cNvPr>
            <p:cNvCxnSpPr>
              <a:cxnSpLocks/>
            </p:cNvCxnSpPr>
            <p:nvPr/>
          </p:nvCxnSpPr>
          <p:spPr>
            <a:xfrm>
              <a:off x="16535400" y="3985715"/>
              <a:ext cx="0" cy="360000"/>
            </a:xfrm>
            <a:prstGeom prst="line">
              <a:avLst/>
            </a:prstGeom>
            <a:ln w="57150">
              <a:solidFill>
                <a:srgbClr val="4866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EAF66E0-371A-13AE-F3CD-B3BFE56BE4F5}"/>
              </a:ext>
            </a:extLst>
          </p:cNvPr>
          <p:cNvGrpSpPr/>
          <p:nvPr/>
        </p:nvGrpSpPr>
        <p:grpSpPr>
          <a:xfrm>
            <a:off x="11430000" y="5629303"/>
            <a:ext cx="5333996" cy="3429000"/>
            <a:chOff x="12980221" y="3868322"/>
            <a:chExt cx="4469582" cy="34290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A43818C-3D42-3773-87DD-52384D518653}"/>
                </a:ext>
              </a:extLst>
            </p:cNvPr>
            <p:cNvGrpSpPr/>
            <p:nvPr/>
          </p:nvGrpSpPr>
          <p:grpSpPr>
            <a:xfrm>
              <a:off x="12980221" y="3868322"/>
              <a:ext cx="4469582" cy="3429000"/>
              <a:chOff x="7915282" y="1927995"/>
              <a:chExt cx="4808432" cy="342900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68ED473-222D-788F-1AE2-7072C1E75495}"/>
                  </a:ext>
                </a:extLst>
              </p:cNvPr>
              <p:cNvSpPr/>
              <p:nvPr/>
            </p:nvSpPr>
            <p:spPr>
              <a:xfrm>
                <a:off x="7915282" y="2225388"/>
                <a:ext cx="4808432" cy="3131607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48664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0" name="사각형: 둥근 모서리 5">
                <a:extLst>
                  <a:ext uri="{FF2B5EF4-FFF2-40B4-BE49-F238E27FC236}">
                    <a16:creationId xmlns:a16="http://schemas.microsoft.com/office/drawing/2014/main" id="{564C0C4E-419A-7BB9-939F-2EAB24414FED}"/>
                  </a:ext>
                </a:extLst>
              </p:cNvPr>
              <p:cNvSpPr/>
              <p:nvPr/>
            </p:nvSpPr>
            <p:spPr>
              <a:xfrm>
                <a:off x="8980980" y="1927995"/>
                <a:ext cx="2759008" cy="4776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800" b="1" dirty="0">
                    <a:solidFill>
                      <a:srgbClr val="48664D"/>
                    </a:solidFill>
                    <a:latin typeface="맑은 고딕" panose="020B0503020000020004" pitchFamily="50" charset="-127"/>
                  </a:rPr>
                  <a:t>Policy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43A5E0-D998-4F15-CC9C-40210D1D911D}"/>
                  </a:ext>
                </a:extLst>
              </p:cNvPr>
              <p:cNvSpPr txBox="1"/>
              <p:nvPr/>
            </p:nvSpPr>
            <p:spPr>
              <a:xfrm>
                <a:off x="8178467" y="2583651"/>
                <a:ext cx="4381294" cy="2347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 err="1">
                    <a:latin typeface="맑은 고딕" panose="020B0503020000020004" pitchFamily="50" charset="-127"/>
                  </a:rPr>
                  <a:t>StandardLog</a:t>
                </a:r>
                <a:r>
                  <a:rPr lang="en-US" altLang="ko-KR" dirty="0">
                    <a:latin typeface="맑은 고딕" panose="020B0503020000020004" pitchFamily="50" charset="-127"/>
                  </a:rPr>
                  <a:t>, </a:t>
                </a:r>
                <a:r>
                  <a:rPr lang="en-US" altLang="ko-KR" dirty="0" err="1">
                    <a:latin typeface="맑은 고딕" panose="020B0503020000020004" pitchFamily="50" charset="-127"/>
                  </a:rPr>
                  <a:t>BreakLog</a:t>
                </a:r>
                <a:r>
                  <a:rPr lang="en-US" altLang="ko-KR" dirty="0">
                    <a:latin typeface="맑은 고딕" panose="020B0503020000020004" pitchFamily="50" charset="-127"/>
                  </a:rPr>
                  <a:t>, </a:t>
                </a:r>
                <a:r>
                  <a:rPr lang="en-US" altLang="ko-KR" dirty="0" err="1">
                    <a:latin typeface="맑은 고딕" panose="020B0503020000020004" pitchFamily="50" charset="-127"/>
                  </a:rPr>
                  <a:t>NormalLog</a:t>
                </a:r>
                <a:r>
                  <a:rPr lang="en-US" altLang="ko-KR" dirty="0">
                    <a:latin typeface="맑은 고딕" panose="020B0503020000020004" pitchFamily="50" charset="-127"/>
                  </a:rPr>
                  <a:t> :</a:t>
                </a:r>
                <a:br>
                  <a:rPr lang="en-US" altLang="ko-KR" dirty="0">
                    <a:latin typeface="맑은 고딕" panose="020B0503020000020004" pitchFamily="50" charset="-127"/>
                  </a:rPr>
                </a:br>
                <a:r>
                  <a:rPr lang="ko-KR" altLang="en-US" dirty="0">
                    <a:latin typeface="맑은 고딕" panose="020B0503020000020004" pitchFamily="50" charset="-127"/>
                  </a:rPr>
                  <a:t>하루 동안의 정보를 보관하며</a:t>
                </a:r>
                <a:r>
                  <a:rPr lang="en-US" altLang="ko-KR" dirty="0">
                    <a:latin typeface="맑은 고딕" panose="020B0503020000020004" pitchFamily="50" charset="-127"/>
                  </a:rPr>
                  <a:t>, </a:t>
                </a:r>
                <a:br>
                  <a:rPr lang="en-US" altLang="ko-KR" dirty="0">
                    <a:latin typeface="맑은 고딕" panose="020B0503020000020004" pitchFamily="50" charset="-127"/>
                  </a:rPr>
                </a:br>
                <a:r>
                  <a:rPr lang="ko-KR" altLang="en-US" dirty="0">
                    <a:latin typeface="맑은 고딕" panose="020B0503020000020004" pitchFamily="50" charset="-127"/>
                  </a:rPr>
                  <a:t>다음 날 </a:t>
                </a:r>
                <a:r>
                  <a:rPr lang="en-US" altLang="ko-KR" dirty="0">
                    <a:latin typeface="맑은 고딕" panose="020B0503020000020004" pitchFamily="50" charset="-127"/>
                  </a:rPr>
                  <a:t>00</a:t>
                </a:r>
                <a:r>
                  <a:rPr lang="ko-KR" altLang="en-US" dirty="0">
                    <a:latin typeface="맑은 고딕" panose="020B0503020000020004" pitchFamily="50" charset="-127"/>
                  </a:rPr>
                  <a:t>시에 초기화된다</a:t>
                </a:r>
                <a:r>
                  <a:rPr lang="en-US" altLang="ko-KR" dirty="0">
                    <a:latin typeface="맑은 고딕" panose="020B0503020000020004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1000" dirty="0">
                  <a:latin typeface="맑은 고딕" panose="020B0503020000020004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 err="1">
                    <a:latin typeface="맑은 고딕" panose="020B0503020000020004" pitchFamily="50" charset="-127"/>
                  </a:rPr>
                  <a:t>DailyCount</a:t>
                </a:r>
                <a:r>
                  <a:rPr lang="en-US" altLang="ko-KR" dirty="0">
                    <a:latin typeface="맑은 고딕" panose="020B0503020000020004" pitchFamily="50" charset="-127"/>
                  </a:rPr>
                  <a:t> : </a:t>
                </a:r>
                <a:r>
                  <a:rPr lang="en-US" altLang="ko-KR" dirty="0" err="1">
                    <a:latin typeface="맑은 고딕" panose="020B0503020000020004" pitchFamily="50" charset="-127"/>
                  </a:rPr>
                  <a:t>StandardLog</a:t>
                </a:r>
                <a:r>
                  <a:rPr lang="en-US" altLang="ko-KR" dirty="0">
                    <a:latin typeface="맑은 고딕" panose="020B0503020000020004" pitchFamily="50" charset="-127"/>
                  </a:rPr>
                  <a:t>, </a:t>
                </a:r>
                <a:r>
                  <a:rPr lang="en-US" altLang="ko-KR" dirty="0" err="1">
                    <a:latin typeface="맑은 고딕" panose="020B0503020000020004" pitchFamily="50" charset="-127"/>
                  </a:rPr>
                  <a:t>BreakLog</a:t>
                </a:r>
                <a:r>
                  <a:rPr lang="en-US" altLang="ko-KR" dirty="0">
                    <a:latin typeface="맑은 고딕" panose="020B0503020000020004" pitchFamily="50" charset="-127"/>
                  </a:rPr>
                  <a:t>, </a:t>
                </a:r>
                <a:r>
                  <a:rPr lang="en-US" altLang="ko-KR" dirty="0" err="1">
                    <a:latin typeface="맑은 고딕" panose="020B0503020000020004" pitchFamily="50" charset="-127"/>
                  </a:rPr>
                  <a:t>NormalLog</a:t>
                </a:r>
                <a:r>
                  <a:rPr lang="en-US" altLang="ko-KR" dirty="0">
                    <a:latin typeface="맑은 고딕" panose="020B0503020000020004" pitchFamily="50" charset="-127"/>
                  </a:rPr>
                  <a:t> </a:t>
                </a:r>
                <a:r>
                  <a:rPr lang="ko-KR" altLang="en-US" dirty="0">
                    <a:latin typeface="맑은 고딕" panose="020B0503020000020004" pitchFamily="50" charset="-127"/>
                  </a:rPr>
                  <a:t>의 정보가 모두 저장된다</a:t>
                </a:r>
                <a:r>
                  <a:rPr lang="en-US" altLang="ko-KR" dirty="0">
                    <a:latin typeface="맑은 고딕" panose="020B0503020000020004" pitchFamily="50" charset="-127"/>
                  </a:rPr>
                  <a:t>.</a:t>
                </a: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840C9E-4E1A-185C-DE02-223A4DDFA9E2}"/>
                </a:ext>
              </a:extLst>
            </p:cNvPr>
            <p:cNvCxnSpPr>
              <a:cxnSpLocks/>
            </p:cNvCxnSpPr>
            <p:nvPr/>
          </p:nvCxnSpPr>
          <p:spPr>
            <a:xfrm>
              <a:off x="13970819" y="3985715"/>
              <a:ext cx="0" cy="360000"/>
            </a:xfrm>
            <a:prstGeom prst="line">
              <a:avLst/>
            </a:prstGeom>
            <a:ln w="57150">
              <a:solidFill>
                <a:srgbClr val="4866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BC5DCA3-C625-F5BA-9D6E-139E8CBC089D}"/>
                </a:ext>
              </a:extLst>
            </p:cNvPr>
            <p:cNvCxnSpPr>
              <a:cxnSpLocks/>
            </p:cNvCxnSpPr>
            <p:nvPr/>
          </p:nvCxnSpPr>
          <p:spPr>
            <a:xfrm>
              <a:off x="16535400" y="3985715"/>
              <a:ext cx="0" cy="360000"/>
            </a:xfrm>
            <a:prstGeom prst="line">
              <a:avLst/>
            </a:prstGeom>
            <a:ln w="57150">
              <a:solidFill>
                <a:srgbClr val="4866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8" descr="MySQL : 모든 Database 리스트 표시 방법, 예제, 명령어">
            <a:extLst>
              <a:ext uri="{FF2B5EF4-FFF2-40B4-BE49-F238E27FC236}">
                <a16:creationId xmlns:a16="http://schemas.microsoft.com/office/drawing/2014/main" id="{4EF15479-1123-36BF-2CE5-6780FE75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67" b="98056" l="4167" r="96944">
                        <a14:foregroundMark x1="16944" y1="4722" x2="16111" y2="8611"/>
                        <a14:foregroundMark x1="16944" y1="84722" x2="18889" y2="81389"/>
                        <a14:foregroundMark x1="27778" y1="88611" x2="28056" y2="91667"/>
                        <a14:foregroundMark x1="4722" y1="82778" x2="7222" y2="87222"/>
                        <a14:foregroundMark x1="39444" y1="96667" x2="39444" y2="98611"/>
                        <a14:foregroundMark x1="82222" y1="70556" x2="83889" y2="72500"/>
                        <a14:foregroundMark x1="93611" y1="65278" x2="94722" y2="66944"/>
                        <a14:foregroundMark x1="93333" y1="79444" x2="96944" y2="81944"/>
                        <a14:foregroundMark x1="45833" y1="83056" x2="45833" y2="85556"/>
                        <a14:foregroundMark x1="51389" y1="94444" x2="53056" y2="94444"/>
                        <a14:foregroundMark x1="45833" y1="94444" x2="47222" y2="94444"/>
                        <a14:foregroundMark x1="62500" y1="83056" x2="62500" y2="86389"/>
                        <a14:foregroundMark x1="80556" y1="84167" x2="80278" y2="90278"/>
                        <a14:foregroundMark x1="88056" y1="94722" x2="90278" y2="94722"/>
                        <a14:foregroundMark x1="93056" y1="94444" x2="93056" y2="94444"/>
                        <a14:foregroundMark x1="34444" y1="17500" x2="34444" y2="1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0" y="632111"/>
            <a:ext cx="609600" cy="6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411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576A3-93CD-7BED-9473-743C20E23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ACD1933-C0F1-5925-815E-49226D793B5C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AF2A4FF-556B-33E6-B682-1FB4CCA8EB6D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4488AF9-7A68-8446-C596-D9D22D6C838F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5BA81584-239A-F403-8276-3BCAEE854D31}"/>
              </a:ext>
            </a:extLst>
          </p:cNvPr>
          <p:cNvSpPr txBox="1"/>
          <p:nvPr/>
        </p:nvSpPr>
        <p:spPr>
          <a:xfrm>
            <a:off x="3172989" y="80608"/>
            <a:ext cx="4599416" cy="1168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프로젝트 협업 툴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36673D19-5976-170C-A54C-54388B95C785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4DBE46E2-4606-CA2C-440D-A5C8C5936768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07C68AC0-8113-B2AB-D264-CBDD56DFAE6E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02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설계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011847-1BBF-0879-71AD-C542675B00F6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AD14F2-9872-BEC4-840C-B14AB2EFD4B4}"/>
              </a:ext>
            </a:extLst>
          </p:cNvPr>
          <p:cNvGrpSpPr/>
          <p:nvPr/>
        </p:nvGrpSpPr>
        <p:grpSpPr>
          <a:xfrm>
            <a:off x="9448800" y="2397541"/>
            <a:ext cx="7391400" cy="6777301"/>
            <a:chOff x="9601200" y="2171968"/>
            <a:chExt cx="7391400" cy="677730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6944544-8B11-0B97-860A-EDB7EBCB48CF}"/>
                </a:ext>
              </a:extLst>
            </p:cNvPr>
            <p:cNvGrpSpPr/>
            <p:nvPr/>
          </p:nvGrpSpPr>
          <p:grpSpPr>
            <a:xfrm>
              <a:off x="10439400" y="2171968"/>
              <a:ext cx="5334000" cy="2729037"/>
              <a:chOff x="10210800" y="2482490"/>
              <a:chExt cx="5334000" cy="2729037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F4E6A85-2E95-58A5-969F-30F711FD7CC7}"/>
                  </a:ext>
                </a:extLst>
              </p:cNvPr>
              <p:cNvGrpSpPr/>
              <p:nvPr/>
            </p:nvGrpSpPr>
            <p:grpSpPr>
              <a:xfrm>
                <a:off x="12138647" y="2482490"/>
                <a:ext cx="1478306" cy="1736247"/>
                <a:chOff x="12564629" y="1750934"/>
                <a:chExt cx="1478306" cy="1736247"/>
              </a:xfrm>
            </p:grpSpPr>
            <p:pic>
              <p:nvPicPr>
                <p:cNvPr id="2052" name="Picture 4" descr="대전창업온라인">
                  <a:extLst>
                    <a:ext uri="{FF2B5EF4-FFF2-40B4-BE49-F238E27FC236}">
                      <a16:creationId xmlns:a16="http://schemas.microsoft.com/office/drawing/2014/main" id="{BC01C7FD-340D-4912-9D18-CDDC1FF0A3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649631" y="1750934"/>
                  <a:ext cx="1308303" cy="13083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B166371-9BFC-AD17-A9B7-AE5CD55CADA2}"/>
                    </a:ext>
                  </a:extLst>
                </p:cNvPr>
                <p:cNvSpPr txBox="1"/>
                <p:nvPr/>
              </p:nvSpPr>
              <p:spPr>
                <a:xfrm>
                  <a:off x="12564629" y="3025516"/>
                  <a:ext cx="14783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dirty="0">
                      <a:latin typeface="맑은 고딕" panose="020B0503020000020004" pitchFamily="50" charset="-127"/>
                    </a:rPr>
                    <a:t>Notion</a:t>
                  </a:r>
                  <a:endParaRPr lang="ko-KR" altLang="en-US" sz="2400" b="1" dirty="0">
                    <a:latin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7DC621-3967-2D75-2155-1F230407479D}"/>
                  </a:ext>
                </a:extLst>
              </p:cNvPr>
              <p:cNvSpPr txBox="1"/>
              <p:nvPr/>
            </p:nvSpPr>
            <p:spPr>
              <a:xfrm>
                <a:off x="10210800" y="4288197"/>
                <a:ext cx="5334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맑은 고딕" panose="020B0503020000020004" pitchFamily="50" charset="-127"/>
                  </a:rPr>
                  <a:t>주소 </a:t>
                </a:r>
                <a:r>
                  <a:rPr lang="en-US" altLang="ko-KR" dirty="0">
                    <a:latin typeface="맑은 고딕" panose="020B0503020000020004" pitchFamily="50" charset="-127"/>
                  </a:rPr>
                  <a:t>: </a:t>
                </a:r>
                <a:r>
                  <a:rPr lang="en-US" altLang="ko-KR" dirty="0">
                    <a:latin typeface="맑은 고딕" panose="020B0503020000020004" pitchFamily="50" charset="-127"/>
                    <a:hlinkClick r:id="rId3"/>
                  </a:rPr>
                  <a:t>https://www.notion.so/Project-4-CNN17c3c5a6a74480b3b78dd1ab6b4697a4</a:t>
                </a:r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§"/>
                </a:pPr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F03A742-A3DC-1F06-5BE7-4AFE6757B9D7}"/>
                </a:ext>
              </a:extLst>
            </p:cNvPr>
            <p:cNvGrpSpPr/>
            <p:nvPr/>
          </p:nvGrpSpPr>
          <p:grpSpPr>
            <a:xfrm>
              <a:off x="9601200" y="4838700"/>
              <a:ext cx="7391400" cy="4110569"/>
              <a:chOff x="9982200" y="5134429"/>
              <a:chExt cx="8199882" cy="4572000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B4D4684A-168F-3B9B-E5F5-B2230EA19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56075" y="5134429"/>
                <a:ext cx="4026007" cy="4572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C91F1B2-E746-B2E9-EE7E-45C8E68279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4397" r="5079"/>
              <a:stretch/>
            </p:blipFill>
            <p:spPr>
              <a:xfrm>
                <a:off x="9982200" y="5134429"/>
                <a:ext cx="4026007" cy="4572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80E3FC3-9DE1-7EEC-7445-49317A4D7A61}"/>
              </a:ext>
            </a:extLst>
          </p:cNvPr>
          <p:cNvGrpSpPr/>
          <p:nvPr/>
        </p:nvGrpSpPr>
        <p:grpSpPr>
          <a:xfrm>
            <a:off x="1447800" y="2397541"/>
            <a:ext cx="7232045" cy="6784559"/>
            <a:chOff x="1900196" y="2171968"/>
            <a:chExt cx="7232045" cy="6784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B1D3D6B-A0F4-9F15-37CF-090DA95B45D2}"/>
                </a:ext>
              </a:extLst>
            </p:cNvPr>
            <p:cNvGrpSpPr/>
            <p:nvPr/>
          </p:nvGrpSpPr>
          <p:grpSpPr>
            <a:xfrm>
              <a:off x="2281196" y="2171968"/>
              <a:ext cx="6465857" cy="2389733"/>
              <a:chOff x="2149450" y="119804"/>
              <a:chExt cx="6465857" cy="238973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2959CD4-1036-8565-054F-E6CFAB8CBFD0}"/>
                  </a:ext>
                </a:extLst>
              </p:cNvPr>
              <p:cNvGrpSpPr/>
              <p:nvPr/>
            </p:nvGrpSpPr>
            <p:grpSpPr>
              <a:xfrm>
                <a:off x="4538994" y="119804"/>
                <a:ext cx="1478305" cy="1746382"/>
                <a:chOff x="4262252" y="-10668"/>
                <a:chExt cx="1478305" cy="1746382"/>
              </a:xfrm>
            </p:grpSpPr>
            <p:pic>
              <p:nvPicPr>
                <p:cNvPr id="9" name="object 8">
                  <a:extLst>
                    <a:ext uri="{FF2B5EF4-FFF2-40B4-BE49-F238E27FC236}">
                      <a16:creationId xmlns:a16="http://schemas.microsoft.com/office/drawing/2014/main" id="{01BF4997-DB09-F4C6-45A6-1F20BEB47B71}"/>
                    </a:ext>
                  </a:extLst>
                </p:cNvPr>
                <p:cNvPicPr/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385352" y="-10668"/>
                  <a:ext cx="1188000" cy="1188000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ABAB078-8202-15C9-A9C8-AEE50E2B6551}"/>
                    </a:ext>
                  </a:extLst>
                </p:cNvPr>
                <p:cNvSpPr txBox="1"/>
                <p:nvPr/>
              </p:nvSpPr>
              <p:spPr>
                <a:xfrm>
                  <a:off x="4262252" y="1274049"/>
                  <a:ext cx="147830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dirty="0">
                      <a:latin typeface="맑은 고딕" panose="020B0503020000020004" pitchFamily="50" charset="-127"/>
                    </a:rPr>
                    <a:t>Git hub</a:t>
                  </a:r>
                  <a:endParaRPr lang="ko-KR" altLang="en-US" sz="2400" b="1" dirty="0">
                    <a:latin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AB6556-0280-9C12-91CF-64414294C06E}"/>
                  </a:ext>
                </a:extLst>
              </p:cNvPr>
              <p:cNvSpPr txBox="1"/>
              <p:nvPr/>
            </p:nvSpPr>
            <p:spPr>
              <a:xfrm>
                <a:off x="2149450" y="2140205"/>
                <a:ext cx="6465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맑은 고딕" panose="020B0503020000020004" pitchFamily="50" charset="-127"/>
                  </a:rPr>
                  <a:t>주소 </a:t>
                </a:r>
                <a:r>
                  <a:rPr lang="en-US" altLang="ko-KR" dirty="0">
                    <a:latin typeface="맑은 고딕" panose="020B0503020000020004" pitchFamily="50" charset="-127"/>
                  </a:rPr>
                  <a:t>:https://github.com/Vanhae94/</a:t>
                </a:r>
                <a:r>
                  <a:rPr lang="en-US" altLang="ko-KR" dirty="0" err="1">
                    <a:latin typeface="맑은 고딕" panose="020B0503020000020004" pitchFamily="50" charset="-127"/>
                  </a:rPr>
                  <a:t>Portfolio_project.git</a:t>
                </a:r>
                <a:endParaRPr lang="en-US" altLang="ko-KR" dirty="0">
                  <a:latin typeface="맑은 고딕" panose="020B0503020000020004" pitchFamily="50" charset="-127"/>
                </a:endParaRPr>
              </a:p>
            </p:txBody>
          </p:sp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F8978C4-0C0F-640A-5659-A946D8415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00196" y="4845959"/>
              <a:ext cx="7232045" cy="41105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5525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644BD-A49B-E51B-0A30-9B040A3F9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D99836F-2636-695A-BCDA-BAA8044D53A7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0FEC213-C76D-640D-E331-796205440121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8A9E96E-072C-9012-4F23-2C21EF24E908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910B6CE1-90A3-91BA-F295-C327C4158F6F}"/>
              </a:ext>
            </a:extLst>
          </p:cNvPr>
          <p:cNvSpPr txBox="1"/>
          <p:nvPr/>
        </p:nvSpPr>
        <p:spPr>
          <a:xfrm>
            <a:off x="4163584" y="80608"/>
            <a:ext cx="5666216" cy="1139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구현 과정 및 주요 코드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F7520A3C-4E45-DB86-B08A-46B67B00428F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BF414DCF-AC55-A1C2-D1B9-21DA9CABAF33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0FFCC3FF-2B72-B661-E511-BD4C093AB4AC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03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구현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443F756-0DB3-1A76-9FB9-F78C950360F0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20CEDFAF-3395-B1E8-1D4E-BD4B5BF0092E}"/>
              </a:ext>
            </a:extLst>
          </p:cNvPr>
          <p:cNvSpPr txBox="1"/>
          <p:nvPr/>
        </p:nvSpPr>
        <p:spPr>
          <a:xfrm>
            <a:off x="514348" y="1104900"/>
            <a:ext cx="8610600" cy="1168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</a:pP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① 데이터 수집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- </a:t>
            </a:r>
            <a:r>
              <a:rPr lang="ko-KR" altLang="en-US" sz="32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라즈베리파이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4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카메라 활용</a:t>
            </a:r>
            <a:endParaRPr lang="en-US" sz="3200" b="1" dirty="0"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5B6F241-F810-6D2E-87CD-1EA0AD7225D3}"/>
              </a:ext>
            </a:extLst>
          </p:cNvPr>
          <p:cNvGrpSpPr/>
          <p:nvPr/>
        </p:nvGrpSpPr>
        <p:grpSpPr>
          <a:xfrm>
            <a:off x="1295400" y="3162299"/>
            <a:ext cx="5846538" cy="1408701"/>
            <a:chOff x="478062" y="2761903"/>
            <a:chExt cx="6684738" cy="133377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8A1BF1-67D4-9FA4-8F2B-BCA377501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" r="36838" b="9370"/>
            <a:stretch/>
          </p:blipFill>
          <p:spPr>
            <a:xfrm>
              <a:off x="478062" y="3167637"/>
              <a:ext cx="6684738" cy="928036"/>
            </a:xfrm>
            <a:prstGeom prst="rect">
              <a:avLst/>
            </a:prstGeom>
          </p:spPr>
        </p:pic>
        <p:sp>
          <p:nvSpPr>
            <p:cNvPr id="16" name="사각형: 둥근 모서리 17">
              <a:extLst>
                <a:ext uri="{FF2B5EF4-FFF2-40B4-BE49-F238E27FC236}">
                  <a16:creationId xmlns:a16="http://schemas.microsoft.com/office/drawing/2014/main" id="{8BB06440-5BAE-9C4D-5B58-970C55C0CE97}"/>
                </a:ext>
              </a:extLst>
            </p:cNvPr>
            <p:cNvSpPr/>
            <p:nvPr/>
          </p:nvSpPr>
          <p:spPr>
            <a:xfrm>
              <a:off x="478062" y="2761903"/>
              <a:ext cx="6684738" cy="409021"/>
            </a:xfrm>
            <a:prstGeom prst="rect">
              <a:avLst/>
            </a:prstGeom>
            <a:solidFill>
              <a:srgbClr val="7FA585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라이브러리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47B434-7C21-3A98-E18C-2CEE380D4715}"/>
              </a:ext>
            </a:extLst>
          </p:cNvPr>
          <p:cNvGrpSpPr/>
          <p:nvPr/>
        </p:nvGrpSpPr>
        <p:grpSpPr>
          <a:xfrm>
            <a:off x="8513537" y="3162299"/>
            <a:ext cx="8387778" cy="5715001"/>
            <a:chOff x="8458199" y="3086100"/>
            <a:chExt cx="8387778" cy="57150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A6C15F6-3958-BEDF-33CD-F3B2A1CA3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905"/>
            <a:stretch/>
          </p:blipFill>
          <p:spPr>
            <a:xfrm>
              <a:off x="8458200" y="3514628"/>
              <a:ext cx="8387777" cy="5286473"/>
            </a:xfrm>
            <a:prstGeom prst="rect">
              <a:avLst/>
            </a:prstGeom>
          </p:spPr>
        </p:pic>
        <p:sp>
          <p:nvSpPr>
            <p:cNvPr id="17" name="사각형: 둥근 모서리 17">
              <a:extLst>
                <a:ext uri="{FF2B5EF4-FFF2-40B4-BE49-F238E27FC236}">
                  <a16:creationId xmlns:a16="http://schemas.microsoft.com/office/drawing/2014/main" id="{FF740E07-A4E4-A0F9-BE96-F9325F00DA88}"/>
                </a:ext>
              </a:extLst>
            </p:cNvPr>
            <p:cNvSpPr/>
            <p:nvPr/>
          </p:nvSpPr>
          <p:spPr>
            <a:xfrm>
              <a:off x="8458199" y="3086100"/>
              <a:ext cx="8387777" cy="432000"/>
            </a:xfrm>
            <a:prstGeom prst="rect">
              <a:avLst/>
            </a:prstGeom>
            <a:solidFill>
              <a:srgbClr val="7FA585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데이터 이미지 수집 과정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01BB574-AEA6-5C60-8EB1-9F00DA1FEB76}"/>
              </a:ext>
            </a:extLst>
          </p:cNvPr>
          <p:cNvGrpSpPr/>
          <p:nvPr/>
        </p:nvGrpSpPr>
        <p:grpSpPr>
          <a:xfrm>
            <a:off x="1295400" y="5295897"/>
            <a:ext cx="5846538" cy="3581402"/>
            <a:chOff x="478062" y="5104945"/>
            <a:chExt cx="6684738" cy="339090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4B0886E-EA4C-EC3C-49CF-F149B7385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867" r="25340"/>
            <a:stretch/>
          </p:blipFill>
          <p:spPr>
            <a:xfrm>
              <a:off x="478062" y="5914571"/>
              <a:ext cx="6684738" cy="2581275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B13836C-AC89-9E08-A9C0-50E4C0CD8157}"/>
                </a:ext>
              </a:extLst>
            </p:cNvPr>
            <p:cNvSpPr/>
            <p:nvPr/>
          </p:nvSpPr>
          <p:spPr>
            <a:xfrm>
              <a:off x="478062" y="5104945"/>
              <a:ext cx="6684738" cy="409021"/>
            </a:xfrm>
            <a:prstGeom prst="rect">
              <a:avLst/>
            </a:prstGeom>
            <a:solidFill>
              <a:srgbClr val="7FA585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</a:rPr>
                <a:t>라즈베리파이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4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카메라 기능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0DAE7A-B107-71EA-007B-B2A87AE36D6B}"/>
                </a:ext>
              </a:extLst>
            </p:cNvPr>
            <p:cNvSpPr txBox="1"/>
            <p:nvPr/>
          </p:nvSpPr>
          <p:spPr>
            <a:xfrm>
              <a:off x="892588" y="5545239"/>
              <a:ext cx="5855686" cy="262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7FA585"/>
                  </a:solidFill>
                  <a:latin typeface="맑은 고딕" panose="020B0503020000020004" pitchFamily="50" charset="-127"/>
                </a:rPr>
                <a:t>마우스 클릭 시 사진 촬영</a:t>
              </a:r>
              <a:r>
                <a:rPr lang="en-US" altLang="ko-KR" sz="1400" b="1" dirty="0">
                  <a:solidFill>
                    <a:srgbClr val="7FA585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400" b="1" dirty="0">
                  <a:solidFill>
                    <a:srgbClr val="7FA585"/>
                  </a:solidFill>
                  <a:latin typeface="맑은 고딕" panose="020B0503020000020004" pitchFamily="50" charset="-127"/>
                </a:rPr>
                <a:t>및 캡쳐</a:t>
              </a:r>
              <a:r>
                <a:rPr lang="en-US" altLang="ko-KR" sz="1400" b="1" dirty="0">
                  <a:solidFill>
                    <a:srgbClr val="7FA585"/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solidFill>
                    <a:srgbClr val="7FA585"/>
                  </a:solidFill>
                  <a:latin typeface="맑은 고딕" panose="020B0503020000020004" pitchFamily="50" charset="-127"/>
                </a:rPr>
                <a:t>사진 파일 저장</a:t>
              </a:r>
            </a:p>
          </p:txBody>
        </p:sp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CCD1BDF-4821-A143-2D53-0E3A5FDE8840}"/>
              </a:ext>
            </a:extLst>
          </p:cNvPr>
          <p:cNvSpPr/>
          <p:nvPr/>
        </p:nvSpPr>
        <p:spPr>
          <a:xfrm>
            <a:off x="7540176" y="5209760"/>
            <a:ext cx="685800" cy="604273"/>
          </a:xfrm>
          <a:prstGeom prst="rightArrow">
            <a:avLst/>
          </a:prstGeom>
          <a:solidFill>
            <a:srgbClr val="BAC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E4641AF-B61C-BADC-CED7-DEDA4B962D47}"/>
              </a:ext>
            </a:extLst>
          </p:cNvPr>
          <p:cNvGrpSpPr/>
          <p:nvPr/>
        </p:nvGrpSpPr>
        <p:grpSpPr>
          <a:xfrm>
            <a:off x="16845977" y="535600"/>
            <a:ext cx="1181791" cy="999332"/>
            <a:chOff x="16383000" y="425817"/>
            <a:chExt cx="1181791" cy="999332"/>
          </a:xfrm>
        </p:grpSpPr>
        <p:pic>
          <p:nvPicPr>
            <p:cNvPr id="23" name="Picture 2" descr="라즈베리파이4B Raspberry pi 4 Model B 4GB (방열판 포함) : 라즈베리파이 &gt; 오픈소스 하드웨어 존 &gt;  MCU보드/제어모듈">
              <a:extLst>
                <a:ext uri="{FF2B5EF4-FFF2-40B4-BE49-F238E27FC236}">
                  <a16:creationId xmlns:a16="http://schemas.microsoft.com/office/drawing/2014/main" id="{FC2501CA-4A91-BFED-FCF2-D85E90C30A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9" b="17663"/>
            <a:stretch/>
          </p:blipFill>
          <p:spPr bwMode="auto">
            <a:xfrm>
              <a:off x="16383000" y="425817"/>
              <a:ext cx="1181791" cy="90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라즈베리파이4B Raspberry pi 4 Model B 4GB (방열판 포함) : 라즈베리파이 &gt; 오픈소스 하드웨어 존 &gt;  MCU보드/제어모듈">
              <a:extLst>
                <a:ext uri="{FF2B5EF4-FFF2-40B4-BE49-F238E27FC236}">
                  <a16:creationId xmlns:a16="http://schemas.microsoft.com/office/drawing/2014/main" id="{26876459-1F20-AA5F-3953-C2E9574F0A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1386" b="96605" l="58869" r="676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769" t="79484" r="31231" b="1493"/>
            <a:stretch/>
          </p:blipFill>
          <p:spPr bwMode="auto">
            <a:xfrm>
              <a:off x="17288321" y="967884"/>
              <a:ext cx="274862" cy="457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4220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88B4D-8AA2-DCE6-35C5-AB1D4A955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1323387-1A14-F7BB-15C6-7DEAEB827729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28B668D-63C9-3332-395B-58D88A0E3C1E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66F1737-6463-A6AD-D9C0-ECDA4A68536D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87FE4068-2FAA-13D3-70B1-7BB1E3EFD59B}"/>
              </a:ext>
            </a:extLst>
          </p:cNvPr>
          <p:cNvSpPr txBox="1"/>
          <p:nvPr/>
        </p:nvSpPr>
        <p:spPr>
          <a:xfrm>
            <a:off x="4163584" y="80608"/>
            <a:ext cx="5666216" cy="1139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구현 과정 및 주요 코드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A2CF7FCD-C6BB-3120-D1E4-16DC07814AFF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A68EEC8C-2437-A563-D33F-26FFA07FB84B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9F45422C-2AFC-3FE9-F57F-7F4E926EF8D8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03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구현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7D10426-5BDE-2F2C-77D1-89ED7F1A7FE5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CA9BE3B3-545F-B0A7-58B7-1EF1C9C87903}"/>
              </a:ext>
            </a:extLst>
          </p:cNvPr>
          <p:cNvSpPr txBox="1"/>
          <p:nvPr/>
        </p:nvSpPr>
        <p:spPr>
          <a:xfrm>
            <a:off x="514348" y="1104900"/>
            <a:ext cx="13201652" cy="1128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</a:pP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① 데이터 수집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–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스마트폰 카메라 활용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, </a:t>
            </a:r>
            <a:r>
              <a:rPr lang="en-US" altLang="ko-KR" sz="32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Roboflow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 </a:t>
            </a:r>
            <a:r>
              <a:rPr lang="ko-KR" altLang="en-US" sz="32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라벨링</a:t>
            </a:r>
            <a:endParaRPr lang="en-US" sz="3200" b="1" dirty="0"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EA21D2F0-A183-5B94-2D51-E9B59D577D52}"/>
              </a:ext>
            </a:extLst>
          </p:cNvPr>
          <p:cNvSpPr/>
          <p:nvPr/>
        </p:nvSpPr>
        <p:spPr>
          <a:xfrm>
            <a:off x="8513537" y="2781300"/>
            <a:ext cx="8387777" cy="432000"/>
          </a:xfrm>
          <a:prstGeom prst="rect">
            <a:avLst/>
          </a:prstGeom>
          <a:solidFill>
            <a:srgbClr val="7FA585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Roboflow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라벨링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334429F-DE25-3468-6D21-BADA7972ADC7}"/>
              </a:ext>
            </a:extLst>
          </p:cNvPr>
          <p:cNvSpPr/>
          <p:nvPr/>
        </p:nvSpPr>
        <p:spPr>
          <a:xfrm>
            <a:off x="7467600" y="5682227"/>
            <a:ext cx="685800" cy="604273"/>
          </a:xfrm>
          <a:prstGeom prst="rightArrow">
            <a:avLst/>
          </a:prstGeom>
          <a:solidFill>
            <a:srgbClr val="BAC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</a:endParaRPr>
          </a:p>
        </p:txBody>
      </p:sp>
      <p:pic>
        <p:nvPicPr>
          <p:cNvPr id="10" name="Picture 2" descr="우리 빼고 다 아는 삼성과 애플이 만든 가성비 스마트폰">
            <a:extLst>
              <a:ext uri="{FF2B5EF4-FFF2-40B4-BE49-F238E27FC236}">
                <a16:creationId xmlns:a16="http://schemas.microsoft.com/office/drawing/2014/main" id="{BEDCCABE-3B7B-03C7-5268-2757E5FE7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9" t="10636" r="26308" b="933"/>
          <a:stretch/>
        </p:blipFill>
        <p:spPr bwMode="auto">
          <a:xfrm>
            <a:off x="15392400" y="572118"/>
            <a:ext cx="404784" cy="88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Build a custom dataset using ROBOFLOW - custom dataset creation made easy">
            <a:extLst>
              <a:ext uri="{FF2B5EF4-FFF2-40B4-BE49-F238E27FC236}">
                <a16:creationId xmlns:a16="http://schemas.microsoft.com/office/drawing/2014/main" id="{EB827BCB-5719-B088-20CA-3F59051B0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1949" y="790487"/>
            <a:ext cx="1911251" cy="50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52597C3-D49A-58C2-18E9-B6FBC4118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537" y="3677203"/>
            <a:ext cx="4575623" cy="283851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33AA6E8-67A3-85D8-F5CE-5CDA7F72F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537" y="6490318"/>
            <a:ext cx="8448675" cy="330138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7C2885-5BB7-A352-C274-4C3F2E6846E5}"/>
              </a:ext>
            </a:extLst>
          </p:cNvPr>
          <p:cNvSpPr txBox="1"/>
          <p:nvPr/>
        </p:nvSpPr>
        <p:spPr>
          <a:xfrm>
            <a:off x="9849948" y="3238500"/>
            <a:ext cx="5121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7FA585"/>
                </a:solidFill>
                <a:latin typeface="맑은 고딕" panose="020B0503020000020004" pitchFamily="50" charset="-127"/>
              </a:rPr>
              <a:t>Split images ‘Train : Valid = 8:2 ‘</a:t>
            </a:r>
            <a:endParaRPr lang="ko-KR" altLang="en-US" sz="1400" b="1" dirty="0">
              <a:solidFill>
                <a:srgbClr val="7FA585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3158896-FE96-CD9D-8BD9-372B4DF736D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6066" b="34200"/>
          <a:stretch/>
        </p:blipFill>
        <p:spPr>
          <a:xfrm>
            <a:off x="13089160" y="4000500"/>
            <a:ext cx="3812153" cy="1970981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1791704A-310D-695A-2AB8-E7AE725C4EE0}"/>
              </a:ext>
            </a:extLst>
          </p:cNvPr>
          <p:cNvGrpSpPr/>
          <p:nvPr/>
        </p:nvGrpSpPr>
        <p:grpSpPr>
          <a:xfrm>
            <a:off x="1295400" y="2781300"/>
            <a:ext cx="5846539" cy="6618708"/>
            <a:chOff x="1295400" y="2781300"/>
            <a:chExt cx="5846539" cy="6618708"/>
          </a:xfrm>
        </p:grpSpPr>
        <p:sp>
          <p:nvSpPr>
            <p:cNvPr id="16" name="사각형: 둥근 모서리 17">
              <a:extLst>
                <a:ext uri="{FF2B5EF4-FFF2-40B4-BE49-F238E27FC236}">
                  <a16:creationId xmlns:a16="http://schemas.microsoft.com/office/drawing/2014/main" id="{A76B9D6D-FA79-602E-DBE4-06988414438E}"/>
                </a:ext>
              </a:extLst>
            </p:cNvPr>
            <p:cNvSpPr/>
            <p:nvPr/>
          </p:nvSpPr>
          <p:spPr>
            <a:xfrm>
              <a:off x="1295400" y="2781300"/>
              <a:ext cx="5846538" cy="432000"/>
            </a:xfrm>
            <a:prstGeom prst="rect">
              <a:avLst/>
            </a:prstGeom>
            <a:solidFill>
              <a:srgbClr val="7FA585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스마트폰 카메라로 촬영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3CC807C-9571-9864-720B-A4A1AF3FA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95401" y="3213300"/>
              <a:ext cx="5846538" cy="272706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093F519-3C80-7DEC-145E-016A8B7E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95400" y="5940359"/>
              <a:ext cx="5846538" cy="3459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134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DEA4-AF92-B786-BAFC-8E6DB4EDB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2F24076-C98D-1EDA-D67C-26BBB12E00B4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ADAE4A5-E9D5-7378-D72D-90654513734E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0BD867D-714C-05EA-33BE-E453B60C34A1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5" name="Group 2">
            <a:extLst>
              <a:ext uri="{FF2B5EF4-FFF2-40B4-BE49-F238E27FC236}">
                <a16:creationId xmlns:a16="http://schemas.microsoft.com/office/drawing/2014/main" id="{27B91402-C0E4-48D2-AD81-3C301BE1B71A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AE215529-EAC8-B2E8-07C9-16B40EEEDF39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9C4885E2-C219-9024-15D3-A1E07A113A2F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03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구현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EF6325-51A5-A557-EF5F-A97815722E66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547316BF-F53C-8F4D-AC69-F8AB41E9C6B1}"/>
              </a:ext>
            </a:extLst>
          </p:cNvPr>
          <p:cNvSpPr txBox="1"/>
          <p:nvPr/>
        </p:nvSpPr>
        <p:spPr>
          <a:xfrm>
            <a:off x="514348" y="1104900"/>
            <a:ext cx="8610600" cy="1168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</a:pP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② 딥러닝 모델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– YOLOv8</a:t>
            </a:r>
            <a:endParaRPr lang="en-US" sz="3200" b="1" dirty="0"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514CA5-EFCC-8050-67DB-CC3D72C7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45" b="8095"/>
          <a:stretch/>
        </p:blipFill>
        <p:spPr>
          <a:xfrm>
            <a:off x="16840200" y="568125"/>
            <a:ext cx="1204048" cy="45058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83D712-989B-1381-DD55-1C7FE099B0B6}"/>
              </a:ext>
            </a:extLst>
          </p:cNvPr>
          <p:cNvGrpSpPr/>
          <p:nvPr/>
        </p:nvGrpSpPr>
        <p:grpSpPr>
          <a:xfrm>
            <a:off x="1464252" y="2857341"/>
            <a:ext cx="8746547" cy="5157760"/>
            <a:chOff x="1311852" y="2765545"/>
            <a:chExt cx="8746547" cy="515776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902D653-EF8D-F062-E206-F3878F999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1852" y="3197545"/>
              <a:ext cx="8746547" cy="4725760"/>
            </a:xfrm>
            <a:prstGeom prst="rect">
              <a:avLst/>
            </a:prstGeom>
          </p:spPr>
        </p:pic>
        <p:sp>
          <p:nvSpPr>
            <p:cNvPr id="10" name="사각형: 둥근 모서리 17">
              <a:extLst>
                <a:ext uri="{FF2B5EF4-FFF2-40B4-BE49-F238E27FC236}">
                  <a16:creationId xmlns:a16="http://schemas.microsoft.com/office/drawing/2014/main" id="{79E0D9DE-748F-C18A-25F8-7BF0D9303AAD}"/>
                </a:ext>
              </a:extLst>
            </p:cNvPr>
            <p:cNvSpPr/>
            <p:nvPr/>
          </p:nvSpPr>
          <p:spPr>
            <a:xfrm>
              <a:off x="1311852" y="2765545"/>
              <a:ext cx="8746547" cy="432000"/>
            </a:xfrm>
            <a:prstGeom prst="rect">
              <a:avLst/>
            </a:prstGeom>
            <a:solidFill>
              <a:srgbClr val="7FA585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모델 학습 코드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A96183-1671-AB7D-9069-E1F57B63E4F2}"/>
              </a:ext>
            </a:extLst>
          </p:cNvPr>
          <p:cNvGrpSpPr/>
          <p:nvPr/>
        </p:nvGrpSpPr>
        <p:grpSpPr>
          <a:xfrm>
            <a:off x="1464252" y="8339800"/>
            <a:ext cx="8746548" cy="1223300"/>
            <a:chOff x="1311852" y="8248004"/>
            <a:chExt cx="8746548" cy="122330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7DAE580-690B-59DA-B915-4F5A7C3D7DF5}"/>
                </a:ext>
              </a:extLst>
            </p:cNvPr>
            <p:cNvSpPr/>
            <p:nvPr/>
          </p:nvSpPr>
          <p:spPr>
            <a:xfrm>
              <a:off x="1311852" y="8248004"/>
              <a:ext cx="8746548" cy="432000"/>
            </a:xfrm>
            <a:prstGeom prst="rect">
              <a:avLst/>
            </a:prstGeom>
            <a:solidFill>
              <a:srgbClr val="7FA585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모델 학습 결과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EAC1FA0-4F10-12C4-33AB-522E55293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6299"/>
            <a:stretch/>
          </p:blipFill>
          <p:spPr>
            <a:xfrm>
              <a:off x="1311852" y="8684281"/>
              <a:ext cx="8746548" cy="787023"/>
            </a:xfrm>
            <a:prstGeom prst="rect">
              <a:avLst/>
            </a:prstGeom>
          </p:spPr>
        </p:pic>
      </p:grp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F4E5AEDF-452C-BA48-6DF5-1F5E90C5C400}"/>
              </a:ext>
            </a:extLst>
          </p:cNvPr>
          <p:cNvSpPr/>
          <p:nvPr/>
        </p:nvSpPr>
        <p:spPr>
          <a:xfrm>
            <a:off x="10515600" y="5851920"/>
            <a:ext cx="685800" cy="604273"/>
          </a:xfrm>
          <a:prstGeom prst="rightArrow">
            <a:avLst/>
          </a:prstGeom>
          <a:solidFill>
            <a:srgbClr val="BAC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9D3826D-433B-A6E4-7F69-66B525BEBA0C}"/>
              </a:ext>
            </a:extLst>
          </p:cNvPr>
          <p:cNvGrpSpPr/>
          <p:nvPr/>
        </p:nvGrpSpPr>
        <p:grpSpPr>
          <a:xfrm>
            <a:off x="11506200" y="3904241"/>
            <a:ext cx="4648200" cy="4496004"/>
            <a:chOff x="11353800" y="3752000"/>
            <a:chExt cx="4648200" cy="4496004"/>
          </a:xfrm>
        </p:grpSpPr>
        <p:sp>
          <p:nvSpPr>
            <p:cNvPr id="14" name="사각형: 둥근 모서리 17">
              <a:extLst>
                <a:ext uri="{FF2B5EF4-FFF2-40B4-BE49-F238E27FC236}">
                  <a16:creationId xmlns:a16="http://schemas.microsoft.com/office/drawing/2014/main" id="{596B8AFB-E247-1DA5-8256-D024A78F8266}"/>
                </a:ext>
              </a:extLst>
            </p:cNvPr>
            <p:cNvSpPr/>
            <p:nvPr/>
          </p:nvSpPr>
          <p:spPr>
            <a:xfrm>
              <a:off x="11353800" y="3752000"/>
              <a:ext cx="914400" cy="4496004"/>
            </a:xfrm>
            <a:prstGeom prst="rect">
              <a:avLst/>
            </a:prstGeom>
            <a:solidFill>
              <a:srgbClr val="7FA585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  <a:latin typeface="맑은 고딕" panose="020B0503020000020004" pitchFamily="50" charset="-127"/>
                </a:rPr>
                <a:t>mAP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시각화 그래프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F707F65-A198-A99F-D141-17B468C5C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0000" t="49998" r="19583" b="833"/>
            <a:stretch/>
          </p:blipFill>
          <p:spPr>
            <a:xfrm>
              <a:off x="12268200" y="3752000"/>
              <a:ext cx="3733800" cy="4496004"/>
            </a:xfrm>
            <a:prstGeom prst="rect">
              <a:avLst/>
            </a:prstGeom>
          </p:spPr>
        </p:pic>
      </p:grpSp>
      <p:sp>
        <p:nvSpPr>
          <p:cNvPr id="15" name="TextBox 28">
            <a:extLst>
              <a:ext uri="{FF2B5EF4-FFF2-40B4-BE49-F238E27FC236}">
                <a16:creationId xmlns:a16="http://schemas.microsoft.com/office/drawing/2014/main" id="{FC0D9D3C-A051-13DD-8610-B5F53B176ABD}"/>
              </a:ext>
            </a:extLst>
          </p:cNvPr>
          <p:cNvSpPr txBox="1"/>
          <p:nvPr/>
        </p:nvSpPr>
        <p:spPr>
          <a:xfrm>
            <a:off x="4163584" y="80608"/>
            <a:ext cx="5666216" cy="1139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구현 과정 및 주요 코드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4118049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4A6FA-7792-9877-EBF2-B8E98C597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3627FB9-3D1E-8421-63BB-B7250AFDE7E3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90BD7F0-5E58-9C53-DD3D-AF43A0852EB6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06292AD-DED7-E664-B485-3F160C845525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F7886291-C354-4E62-D4A6-83155201711A}"/>
              </a:ext>
            </a:extLst>
          </p:cNvPr>
          <p:cNvSpPr txBox="1"/>
          <p:nvPr/>
        </p:nvSpPr>
        <p:spPr>
          <a:xfrm>
            <a:off x="4163584" y="80608"/>
            <a:ext cx="4999470" cy="1139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구현 과정 및 주요 코드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8966DF48-369E-376E-91A3-CED45593CC49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27712082-276C-6792-E025-8B43BEC1E377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B98B38D3-9518-3783-B0E5-DCEE5A2BCC56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03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구현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B7C87F7-64CD-8246-C778-4548C2ACE22A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2AC2C0FA-1C0A-BD45-87A1-031CA17E9267}"/>
              </a:ext>
            </a:extLst>
          </p:cNvPr>
          <p:cNvSpPr txBox="1"/>
          <p:nvPr/>
        </p:nvSpPr>
        <p:spPr>
          <a:xfrm>
            <a:off x="514348" y="1104900"/>
            <a:ext cx="8610600" cy="1156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</a:pP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③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1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공정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- </a:t>
            </a:r>
            <a:r>
              <a:rPr lang="ko-KR" altLang="en-US" sz="3200" b="1" dirty="0">
                <a:latin typeface="맑은 고딕" panose="020B0503020000020004" pitchFamily="50" charset="-127"/>
              </a:rPr>
              <a:t>객체 인식 </a:t>
            </a:r>
            <a:r>
              <a:rPr lang="en-US" altLang="ko-KR" sz="3200" b="1" dirty="0">
                <a:latin typeface="맑은 고딕" panose="020B0503020000020004" pitchFamily="50" charset="-127"/>
              </a:rPr>
              <a:t>+ </a:t>
            </a:r>
            <a:r>
              <a:rPr lang="ko-KR" altLang="en-US" sz="3200" b="1" dirty="0">
                <a:latin typeface="맑은 고딕" panose="020B0503020000020004" pitchFamily="50" charset="-127"/>
              </a:rPr>
              <a:t>파손 판별</a:t>
            </a:r>
            <a:endParaRPr lang="en-US" altLang="ko-KR" sz="3200" b="1" dirty="0">
              <a:latin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FDB32DC-F9CD-FD24-2261-7E0CFC23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45" b="8095"/>
          <a:stretch/>
        </p:blipFill>
        <p:spPr>
          <a:xfrm>
            <a:off x="15882837" y="709997"/>
            <a:ext cx="1204048" cy="450588"/>
          </a:xfrm>
          <a:prstGeom prst="rect">
            <a:avLst/>
          </a:prstGeom>
        </p:spPr>
      </p:pic>
      <p:pic>
        <p:nvPicPr>
          <p:cNvPr id="16" name="Picture 2" descr="Flask&quot; Icon - Download for free – Iconduck">
            <a:extLst>
              <a:ext uri="{FF2B5EF4-FFF2-40B4-BE49-F238E27FC236}">
                <a16:creationId xmlns:a16="http://schemas.microsoft.com/office/drawing/2014/main" id="{43A95FD5-B583-73FC-876F-18A665ACE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7143" y="608338"/>
            <a:ext cx="448984" cy="57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8BB8AC-59DA-6320-3C9B-5A97085E6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230" y="3098495"/>
            <a:ext cx="6973200" cy="3005133"/>
          </a:xfrm>
          <a:prstGeom prst="rect">
            <a:avLst/>
          </a:prstGeom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FB0FF855-A5B4-CA67-E088-A74215D563E2}"/>
              </a:ext>
            </a:extLst>
          </p:cNvPr>
          <p:cNvSpPr/>
          <p:nvPr/>
        </p:nvSpPr>
        <p:spPr>
          <a:xfrm>
            <a:off x="9757230" y="2685697"/>
            <a:ext cx="6971543" cy="432000"/>
          </a:xfrm>
          <a:prstGeom prst="rect">
            <a:avLst/>
          </a:prstGeom>
          <a:solidFill>
            <a:srgbClr val="7FA585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양품 판별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365C4B-C2BE-7FD0-8F8F-D7E530F95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7231" y="6925889"/>
            <a:ext cx="6971543" cy="2976872"/>
          </a:xfrm>
          <a:prstGeom prst="rect">
            <a:avLst/>
          </a:prstGeom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002EBAE-463F-5A61-C282-9DF0156395E1}"/>
              </a:ext>
            </a:extLst>
          </p:cNvPr>
          <p:cNvSpPr/>
          <p:nvPr/>
        </p:nvSpPr>
        <p:spPr>
          <a:xfrm>
            <a:off x="9757230" y="6498961"/>
            <a:ext cx="6971543" cy="432000"/>
          </a:xfrm>
          <a:prstGeom prst="rect">
            <a:avLst/>
          </a:prstGeom>
          <a:solidFill>
            <a:srgbClr val="7FA585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불량품 판별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C0E365B-A372-DA28-D92C-20D663CAB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1" y="6139047"/>
            <a:ext cx="6709229" cy="3763714"/>
          </a:xfrm>
          <a:prstGeom prst="rect">
            <a:avLst/>
          </a:prstGeom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F6AFEFCF-65D5-C5FE-3CC1-036E3FD6AFCA}"/>
              </a:ext>
            </a:extLst>
          </p:cNvPr>
          <p:cNvSpPr/>
          <p:nvPr/>
        </p:nvSpPr>
        <p:spPr>
          <a:xfrm>
            <a:off x="1676400" y="5712119"/>
            <a:ext cx="6709229" cy="432000"/>
          </a:xfrm>
          <a:prstGeom prst="rect">
            <a:avLst/>
          </a:prstGeom>
          <a:solidFill>
            <a:srgbClr val="7FA585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양품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불량품 판단 코드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C566DBB-1136-15EB-3211-8E20E7862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7286" y="3055828"/>
            <a:ext cx="4800600" cy="2362200"/>
          </a:xfrm>
          <a:prstGeom prst="rect">
            <a:avLst/>
          </a:prstGeom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2E57D21E-C698-96B1-7209-F373C1856AB0}"/>
              </a:ext>
            </a:extLst>
          </p:cNvPr>
          <p:cNvSpPr/>
          <p:nvPr/>
        </p:nvSpPr>
        <p:spPr>
          <a:xfrm>
            <a:off x="1687285" y="2628900"/>
            <a:ext cx="6698343" cy="432000"/>
          </a:xfrm>
          <a:prstGeom prst="rect">
            <a:avLst/>
          </a:prstGeom>
          <a:solidFill>
            <a:srgbClr val="7FA585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YOLOv8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가중치 파일 적용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D494C75-8BD5-43C2-84EF-B75FA880B3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5609" t="28085" r="4232" b="41999"/>
          <a:stretch/>
        </p:blipFill>
        <p:spPr>
          <a:xfrm>
            <a:off x="6487886" y="3050385"/>
            <a:ext cx="1897742" cy="2362201"/>
          </a:xfrm>
          <a:prstGeom prst="rect">
            <a:avLst/>
          </a:prstGeom>
        </p:spPr>
      </p:pic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7303E7E0-D0E0-DBEB-3C28-86D2AD6D9EFF}"/>
              </a:ext>
            </a:extLst>
          </p:cNvPr>
          <p:cNvSpPr/>
          <p:nvPr/>
        </p:nvSpPr>
        <p:spPr>
          <a:xfrm>
            <a:off x="8842829" y="5232637"/>
            <a:ext cx="685800" cy="604273"/>
          </a:xfrm>
          <a:prstGeom prst="rightArrow">
            <a:avLst/>
          </a:prstGeom>
          <a:solidFill>
            <a:srgbClr val="BAC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613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C481C-2EFA-ECBF-CB76-64BB37D8D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FD6A970-1BD9-C0DB-E5FE-DDA3F3961488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3995ED1-EA68-F319-2881-D8F18204CBCB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1F3F22E-F25A-2E46-077F-599DB2C84D9A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90F27B44-0C22-C15C-4BC3-C9E73F8A06CC}"/>
              </a:ext>
            </a:extLst>
          </p:cNvPr>
          <p:cNvSpPr txBox="1"/>
          <p:nvPr/>
        </p:nvSpPr>
        <p:spPr>
          <a:xfrm>
            <a:off x="4163584" y="80608"/>
            <a:ext cx="5323308" cy="1139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구현 과정 및 주요 코드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173D0979-D9AB-5908-7589-CF65C03F5221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9CB849BB-3C8E-94DD-68C1-2BA9FDD4CC59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C2A49D68-7D15-0F94-308A-014F1B725F16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03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구현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6303EE3-7C2E-6EE0-C1DE-6195B544D326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69D48B8B-D037-E396-E10B-8C8D75BC3240}"/>
              </a:ext>
            </a:extLst>
          </p:cNvPr>
          <p:cNvSpPr txBox="1"/>
          <p:nvPr/>
        </p:nvSpPr>
        <p:spPr>
          <a:xfrm>
            <a:off x="514348" y="1104900"/>
            <a:ext cx="8610600" cy="1156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</a:pP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④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2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공정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- </a:t>
            </a:r>
            <a:r>
              <a:rPr lang="ko-KR" altLang="en-US" sz="3200" b="1" dirty="0">
                <a:latin typeface="맑은 고딕" panose="020B0503020000020004" pitchFamily="50" charset="-127"/>
              </a:rPr>
              <a:t>객체 인식 </a:t>
            </a:r>
            <a:r>
              <a:rPr lang="en-US" altLang="ko-KR" sz="3200" b="1" dirty="0">
                <a:latin typeface="맑은 고딕" panose="020B0503020000020004" pitchFamily="50" charset="-127"/>
              </a:rPr>
              <a:t>+ </a:t>
            </a:r>
            <a:r>
              <a:rPr lang="ko-KR" altLang="en-US" sz="3200" b="1" dirty="0">
                <a:latin typeface="맑은 고딕" panose="020B0503020000020004" pitchFamily="50" charset="-127"/>
              </a:rPr>
              <a:t>규격 판별</a:t>
            </a:r>
            <a:endParaRPr lang="en-US" altLang="ko-KR" sz="3200" b="1" dirty="0">
              <a:latin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14C005-1E50-D228-0DD8-ECDE15D9C729}"/>
              </a:ext>
            </a:extLst>
          </p:cNvPr>
          <p:cNvGrpSpPr/>
          <p:nvPr/>
        </p:nvGrpSpPr>
        <p:grpSpPr>
          <a:xfrm>
            <a:off x="906403" y="3224953"/>
            <a:ext cx="6180197" cy="5181600"/>
            <a:chOff x="687456" y="3162300"/>
            <a:chExt cx="6180197" cy="518160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4EDB0DB-0ACA-31E8-C052-3B535477C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7456" y="4134075"/>
              <a:ext cx="6180197" cy="4209825"/>
            </a:xfrm>
            <a:prstGeom prst="rect">
              <a:avLst/>
            </a:prstGeom>
          </p:spPr>
        </p:pic>
        <p:sp>
          <p:nvSpPr>
            <p:cNvPr id="27" name="사각형: 둥근 모서리 17">
              <a:extLst>
                <a:ext uri="{FF2B5EF4-FFF2-40B4-BE49-F238E27FC236}">
                  <a16:creationId xmlns:a16="http://schemas.microsoft.com/office/drawing/2014/main" id="{0DD57F60-B7EB-8D42-ECF0-1DBF5BFDF588}"/>
                </a:ext>
              </a:extLst>
            </p:cNvPr>
            <p:cNvSpPr/>
            <p:nvPr/>
          </p:nvSpPr>
          <p:spPr>
            <a:xfrm>
              <a:off x="687456" y="3162300"/>
              <a:ext cx="6180197" cy="432000"/>
            </a:xfrm>
            <a:prstGeom prst="rect">
              <a:avLst/>
            </a:prstGeom>
            <a:solidFill>
              <a:srgbClr val="7FA585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객체 탐지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E6FC2E-BB48-52AE-2C90-DD990993B697}"/>
                </a:ext>
              </a:extLst>
            </p:cNvPr>
            <p:cNvSpPr txBox="1"/>
            <p:nvPr/>
          </p:nvSpPr>
          <p:spPr>
            <a:xfrm>
              <a:off x="1506899" y="3679522"/>
              <a:ext cx="4541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7FA585"/>
                  </a:solidFill>
                  <a:latin typeface="맑은 고딕" panose="020B0503020000020004" pitchFamily="50" charset="-127"/>
                </a:rPr>
                <a:t>1px</a:t>
              </a:r>
              <a:r>
                <a:rPr lang="ko-KR" altLang="en-US" b="1" dirty="0">
                  <a:solidFill>
                    <a:srgbClr val="7FA585"/>
                  </a:solidFill>
                  <a:latin typeface="맑은 고딕" panose="020B0503020000020004" pitchFamily="50" charset="-127"/>
                </a:rPr>
                <a:t> 당 실제 길이 계산 함수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BCB0B8-FBDE-B72D-566F-1372BA3485A2}"/>
              </a:ext>
            </a:extLst>
          </p:cNvPr>
          <p:cNvGrpSpPr/>
          <p:nvPr/>
        </p:nvGrpSpPr>
        <p:grpSpPr>
          <a:xfrm>
            <a:off x="8077200" y="2302213"/>
            <a:ext cx="2919896" cy="7565687"/>
            <a:chOff x="7239000" y="1655655"/>
            <a:chExt cx="3072296" cy="756568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1280132-E99E-BBA7-E9DA-543FAD15EA1F}"/>
                </a:ext>
              </a:extLst>
            </p:cNvPr>
            <p:cNvGrpSpPr/>
            <p:nvPr/>
          </p:nvGrpSpPr>
          <p:grpSpPr>
            <a:xfrm>
              <a:off x="7239000" y="2107530"/>
              <a:ext cx="3072296" cy="7113812"/>
              <a:chOff x="12344401" y="2483202"/>
              <a:chExt cx="3570904" cy="745557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5A444FC-CBB5-EB8D-15F4-4F9BFC203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44401" y="2483202"/>
                <a:ext cx="3570903" cy="3702946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0A7276A0-9006-C1AD-D3AC-1B4D5AFBD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44401" y="6177498"/>
                <a:ext cx="3570904" cy="3761275"/>
              </a:xfrm>
              <a:prstGeom prst="rect">
                <a:avLst/>
              </a:prstGeom>
            </p:spPr>
          </p:pic>
        </p:grpSp>
        <p:sp>
          <p:nvSpPr>
            <p:cNvPr id="14" name="사각형: 둥근 모서리 17">
              <a:extLst>
                <a:ext uri="{FF2B5EF4-FFF2-40B4-BE49-F238E27FC236}">
                  <a16:creationId xmlns:a16="http://schemas.microsoft.com/office/drawing/2014/main" id="{69096EEA-3BB3-859B-372D-F790E9E0583C}"/>
                </a:ext>
              </a:extLst>
            </p:cNvPr>
            <p:cNvSpPr/>
            <p:nvPr/>
          </p:nvSpPr>
          <p:spPr>
            <a:xfrm>
              <a:off x="7239000" y="1655655"/>
              <a:ext cx="3072295" cy="432000"/>
            </a:xfrm>
            <a:prstGeom prst="rect">
              <a:avLst/>
            </a:prstGeom>
            <a:solidFill>
              <a:srgbClr val="7FA585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기준 규격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156A057-34F8-128C-0807-DEC910A3E317}"/>
              </a:ext>
            </a:extLst>
          </p:cNvPr>
          <p:cNvGrpSpPr/>
          <p:nvPr/>
        </p:nvGrpSpPr>
        <p:grpSpPr>
          <a:xfrm>
            <a:off x="11049000" y="2302212"/>
            <a:ext cx="2919895" cy="6078647"/>
            <a:chOff x="10922552" y="1655654"/>
            <a:chExt cx="3072295" cy="607864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DBE6F95-6944-1744-2A02-323B27F6D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22552" y="2095501"/>
              <a:ext cx="3072295" cy="5638800"/>
            </a:xfrm>
            <a:prstGeom prst="rect">
              <a:avLst/>
            </a:prstGeom>
          </p:spPr>
        </p:pic>
        <p:sp>
          <p:nvSpPr>
            <p:cNvPr id="21" name="사각형: 둥근 모서리 17">
              <a:extLst>
                <a:ext uri="{FF2B5EF4-FFF2-40B4-BE49-F238E27FC236}">
                  <a16:creationId xmlns:a16="http://schemas.microsoft.com/office/drawing/2014/main" id="{B2772B9B-0157-4423-6904-EA95DD0F2FC9}"/>
                </a:ext>
              </a:extLst>
            </p:cNvPr>
            <p:cNvSpPr/>
            <p:nvPr/>
          </p:nvSpPr>
          <p:spPr>
            <a:xfrm>
              <a:off x="10922552" y="1655654"/>
              <a:ext cx="3072295" cy="432000"/>
            </a:xfrm>
            <a:prstGeom prst="rect">
              <a:avLst/>
            </a:prstGeom>
            <a:solidFill>
              <a:srgbClr val="7FA585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양품 판별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FC90C09-B32F-76A9-ED51-644B93AF50F4}"/>
              </a:ext>
            </a:extLst>
          </p:cNvPr>
          <p:cNvGrpSpPr/>
          <p:nvPr/>
        </p:nvGrpSpPr>
        <p:grpSpPr>
          <a:xfrm>
            <a:off x="14020800" y="2302211"/>
            <a:ext cx="2919896" cy="5072196"/>
            <a:chOff x="14606104" y="1655653"/>
            <a:chExt cx="3072296" cy="507219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2250FBF-CC24-0F17-D7EB-CD0202F1C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06106" y="2095501"/>
              <a:ext cx="3072294" cy="4632348"/>
            </a:xfrm>
            <a:prstGeom prst="rect">
              <a:avLst/>
            </a:prstGeom>
          </p:spPr>
        </p:pic>
        <p:sp>
          <p:nvSpPr>
            <p:cNvPr id="22" name="사각형: 둥근 모서리 17">
              <a:extLst>
                <a:ext uri="{FF2B5EF4-FFF2-40B4-BE49-F238E27FC236}">
                  <a16:creationId xmlns:a16="http://schemas.microsoft.com/office/drawing/2014/main" id="{81EF229D-39E0-CCEE-96DA-F887482B0F18}"/>
                </a:ext>
              </a:extLst>
            </p:cNvPr>
            <p:cNvSpPr/>
            <p:nvPr/>
          </p:nvSpPr>
          <p:spPr>
            <a:xfrm>
              <a:off x="14606104" y="1655653"/>
              <a:ext cx="3072295" cy="432000"/>
            </a:xfrm>
            <a:prstGeom prst="rect">
              <a:avLst/>
            </a:prstGeom>
            <a:solidFill>
              <a:srgbClr val="7FA585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불량품 판별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149574A2-4EAD-9A0C-1513-77DD400E79A3}"/>
              </a:ext>
            </a:extLst>
          </p:cNvPr>
          <p:cNvSpPr/>
          <p:nvPr/>
        </p:nvSpPr>
        <p:spPr>
          <a:xfrm>
            <a:off x="7239000" y="5206153"/>
            <a:ext cx="685800" cy="604273"/>
          </a:xfrm>
          <a:prstGeom prst="rightArrow">
            <a:avLst/>
          </a:prstGeom>
          <a:solidFill>
            <a:srgbClr val="BAC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E7B977-1FA4-3A74-CDCA-CE65B6FA9F8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845" b="8095"/>
          <a:stretch/>
        </p:blipFill>
        <p:spPr>
          <a:xfrm>
            <a:off x="15882837" y="709997"/>
            <a:ext cx="1204048" cy="450588"/>
          </a:xfrm>
          <a:prstGeom prst="rect">
            <a:avLst/>
          </a:prstGeom>
        </p:spPr>
      </p:pic>
      <p:pic>
        <p:nvPicPr>
          <p:cNvPr id="9" name="Picture 2" descr="Flask&quot; Icon - Download for free – Iconduck">
            <a:extLst>
              <a:ext uri="{FF2B5EF4-FFF2-40B4-BE49-F238E27FC236}">
                <a16:creationId xmlns:a16="http://schemas.microsoft.com/office/drawing/2014/main" id="{F238DE07-F740-484A-A98F-9D741678E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7143" y="608338"/>
            <a:ext cx="448984" cy="57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744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71832D03-677A-642B-16AE-DA63E800A80F}"/>
              </a:ext>
            </a:extLst>
          </p:cNvPr>
          <p:cNvGrpSpPr/>
          <p:nvPr/>
        </p:nvGrpSpPr>
        <p:grpSpPr>
          <a:xfrm>
            <a:off x="11353800" y="6150108"/>
            <a:ext cx="4969755" cy="686004"/>
            <a:chOff x="11353800" y="6479071"/>
            <a:chExt cx="4969755" cy="686004"/>
          </a:xfrm>
        </p:grpSpPr>
        <p:grpSp>
          <p:nvGrpSpPr>
            <p:cNvPr id="11" name="Group 11"/>
            <p:cNvGrpSpPr/>
            <p:nvPr/>
          </p:nvGrpSpPr>
          <p:grpSpPr>
            <a:xfrm>
              <a:off x="11353800" y="6479071"/>
              <a:ext cx="686004" cy="68600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8664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en-US" sz="2699" b="1" dirty="0">
                    <a:solidFill>
                      <a:srgbClr val="F0F1F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05</a:t>
                </a: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2513555" y="6607760"/>
              <a:ext cx="3810000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239"/>
                </a:lnSpc>
              </a:pPr>
              <a:r>
                <a:rPr lang="ko-KR" altLang="en-US" sz="2699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향후 발전 방향</a:t>
              </a:r>
              <a:endParaRPr lang="en-US" sz="2699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" y="427511"/>
            <a:ext cx="3352800" cy="9859489"/>
            <a:chOff x="0" y="0"/>
            <a:chExt cx="1799076" cy="259673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99076" cy="2596738"/>
            </a:xfrm>
            <a:custGeom>
              <a:avLst/>
              <a:gdLst/>
              <a:ahLst/>
              <a:cxnLst/>
              <a:rect l="l" t="t" r="r" b="b"/>
              <a:pathLst>
                <a:path w="1799076" h="2596738">
                  <a:moveTo>
                    <a:pt x="0" y="0"/>
                  </a:moveTo>
                  <a:lnTo>
                    <a:pt x="1799076" y="0"/>
                  </a:lnTo>
                  <a:lnTo>
                    <a:pt x="1799076" y="2596738"/>
                  </a:lnTo>
                  <a:lnTo>
                    <a:pt x="0" y="25967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799076" cy="2644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11459" y="982874"/>
            <a:ext cx="2660341" cy="1289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ko-KR" altLang="en-US" sz="77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목차</a:t>
            </a:r>
            <a:endParaRPr lang="en-US" sz="77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4098045" y="1257300"/>
            <a:ext cx="686004" cy="6860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01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257800" y="1385990"/>
            <a:ext cx="242124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1" dirty="0" err="1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프로젝트</a:t>
            </a:r>
            <a:r>
              <a:rPr lang="en-US" sz="2699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 </a:t>
            </a:r>
            <a:r>
              <a:rPr lang="ko-KR" altLang="en-US" sz="2699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개요</a:t>
            </a:r>
            <a:endParaRPr lang="en-US" sz="2699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  <p:sp>
        <p:nvSpPr>
          <p:cNvPr id="60" name="TextBox 20">
            <a:extLst>
              <a:ext uri="{FF2B5EF4-FFF2-40B4-BE49-F238E27FC236}">
                <a16:creationId xmlns:a16="http://schemas.microsoft.com/office/drawing/2014/main" id="{705F711E-AD1C-6C49-9CC1-69AE97220E52}"/>
              </a:ext>
            </a:extLst>
          </p:cNvPr>
          <p:cNvSpPr txBox="1"/>
          <p:nvPr/>
        </p:nvSpPr>
        <p:spPr>
          <a:xfrm>
            <a:off x="4784049" y="2107210"/>
            <a:ext cx="3500718" cy="24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주제 선정 배경</a:t>
            </a: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  <a:p>
            <a:pPr marL="342900" indent="-342900" algn="l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프로젝트 목표</a:t>
            </a: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  <a:p>
            <a:pPr marL="342900" indent="-342900" algn="l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프로젝트 일정</a:t>
            </a: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  <a:p>
            <a:pPr marL="342900" indent="-342900" algn="l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프로젝트 진행 프로세스</a:t>
            </a: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  <a:p>
            <a:pPr marL="342900" indent="-342900" algn="l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팀원 소개 및 역할</a:t>
            </a: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  <a:p>
            <a:pPr marL="342900" indent="-342900" algn="l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개발 환경 및 활용 기술</a:t>
            </a:r>
            <a:endParaRPr lang="en-US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D1959BE-6B0D-0CB4-69AE-B5703B2DB8D9}"/>
              </a:ext>
            </a:extLst>
          </p:cNvPr>
          <p:cNvGrpSpPr/>
          <p:nvPr/>
        </p:nvGrpSpPr>
        <p:grpSpPr>
          <a:xfrm>
            <a:off x="4098045" y="5143500"/>
            <a:ext cx="4441040" cy="3756647"/>
            <a:chOff x="4098045" y="4679253"/>
            <a:chExt cx="4441040" cy="3756647"/>
          </a:xfrm>
        </p:grpSpPr>
        <p:grpSp>
          <p:nvGrpSpPr>
            <p:cNvPr id="8" name="Group 8"/>
            <p:cNvGrpSpPr/>
            <p:nvPr/>
          </p:nvGrpSpPr>
          <p:grpSpPr>
            <a:xfrm>
              <a:off x="4098045" y="4679253"/>
              <a:ext cx="686004" cy="686004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8664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en-US" sz="2699" b="1" dirty="0">
                    <a:solidFill>
                      <a:srgbClr val="F0F1F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02</a:t>
                </a: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5257800" y="4807942"/>
              <a:ext cx="2421243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39"/>
                </a:lnSpc>
              </a:pPr>
              <a:r>
                <a:rPr lang="ko-KR" altLang="en-US" sz="2699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설계</a:t>
              </a:r>
              <a:endParaRPr lang="en-US" sz="2699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  <p:sp>
          <p:nvSpPr>
            <p:cNvPr id="61" name="TextBox 20">
              <a:extLst>
                <a:ext uri="{FF2B5EF4-FFF2-40B4-BE49-F238E27FC236}">
                  <a16:creationId xmlns:a16="http://schemas.microsoft.com/office/drawing/2014/main" id="{163FF91A-B5D6-5F61-CE4D-5C7CF84AAC95}"/>
                </a:ext>
              </a:extLst>
            </p:cNvPr>
            <p:cNvSpPr txBox="1"/>
            <p:nvPr/>
          </p:nvSpPr>
          <p:spPr>
            <a:xfrm>
              <a:off x="4784048" y="5600700"/>
              <a:ext cx="3755037" cy="2835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l">
                <a:lnSpc>
                  <a:spcPts val="3239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요구사항 분석</a:t>
              </a:r>
              <a:endParaRPr lang="en-US" altLang="ko-KR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  <a:p>
              <a:pPr marL="342900" indent="-342900" algn="l">
                <a:lnSpc>
                  <a:spcPts val="3239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b="1" dirty="0" err="1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유스케이스</a:t>
              </a:r>
              <a:endParaRPr lang="en-US" altLang="ko-KR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  <a:p>
              <a:pPr marL="342900" indent="-342900" algn="l">
                <a:lnSpc>
                  <a:spcPts val="3239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아키텍처</a:t>
              </a:r>
              <a:endParaRPr lang="en-US" altLang="ko-KR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  <a:p>
              <a:pPr marL="342900" indent="-342900" algn="l">
                <a:lnSpc>
                  <a:spcPts val="3239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웹 화면</a:t>
              </a:r>
              <a:endParaRPr lang="en-US" altLang="ko-KR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  <a:p>
              <a:pPr marL="342900" indent="-342900">
                <a:lnSpc>
                  <a:spcPts val="3239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데이터베이스 </a:t>
              </a:r>
              <a:r>
                <a:rPr lang="en-US" altLang="ko-KR" sz="20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ERD </a:t>
              </a: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다이어그램</a:t>
              </a:r>
              <a:endParaRPr lang="en-US" altLang="ko-KR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  <a:p>
              <a:pPr marL="342900" indent="-342900" algn="l">
                <a:lnSpc>
                  <a:spcPts val="3239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협업 툴</a:t>
              </a:r>
              <a:endParaRPr 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A805F6C-0B3A-9DE5-DB48-894D1FF360B8}"/>
              </a:ext>
            </a:extLst>
          </p:cNvPr>
          <p:cNvGrpSpPr/>
          <p:nvPr/>
        </p:nvGrpSpPr>
        <p:grpSpPr>
          <a:xfrm>
            <a:off x="11353800" y="1261923"/>
            <a:ext cx="4555447" cy="1628643"/>
            <a:chOff x="11353800" y="1261923"/>
            <a:chExt cx="4555447" cy="1628643"/>
          </a:xfrm>
        </p:grpSpPr>
        <p:grpSp>
          <p:nvGrpSpPr>
            <p:cNvPr id="14" name="Group 14"/>
            <p:cNvGrpSpPr/>
            <p:nvPr/>
          </p:nvGrpSpPr>
          <p:grpSpPr>
            <a:xfrm>
              <a:off x="11353800" y="1261923"/>
              <a:ext cx="686004" cy="686004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8664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en-US" sz="2699" b="1" dirty="0">
                    <a:solidFill>
                      <a:srgbClr val="F0F1F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03</a:t>
                </a: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2513555" y="1390613"/>
              <a:ext cx="2421243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39"/>
                </a:lnSpc>
              </a:pPr>
              <a:r>
                <a:rPr lang="ko-KR" altLang="en-US" sz="2699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구현</a:t>
              </a:r>
              <a:endParaRPr lang="en-US" sz="2699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  <p:sp>
          <p:nvSpPr>
            <p:cNvPr id="62" name="TextBox 20">
              <a:extLst>
                <a:ext uri="{FF2B5EF4-FFF2-40B4-BE49-F238E27FC236}">
                  <a16:creationId xmlns:a16="http://schemas.microsoft.com/office/drawing/2014/main" id="{04419253-3AEB-973A-C43B-5BF79829F5C5}"/>
                </a:ext>
              </a:extLst>
            </p:cNvPr>
            <p:cNvSpPr txBox="1"/>
            <p:nvPr/>
          </p:nvSpPr>
          <p:spPr>
            <a:xfrm>
              <a:off x="12099248" y="2107210"/>
              <a:ext cx="3809999" cy="783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l">
                <a:lnSpc>
                  <a:spcPts val="3239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구현 과정 및 주요 코드</a:t>
              </a:r>
              <a:endParaRPr lang="en-US" altLang="ko-KR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  <a:p>
              <a:pPr marL="342900" indent="-342900" algn="l">
                <a:lnSpc>
                  <a:spcPts val="3239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구현 영상</a:t>
              </a:r>
              <a:endParaRPr 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48F85CE-BA2B-CF1A-C0E9-B9B7DBB07320}"/>
              </a:ext>
            </a:extLst>
          </p:cNvPr>
          <p:cNvGrpSpPr/>
          <p:nvPr/>
        </p:nvGrpSpPr>
        <p:grpSpPr>
          <a:xfrm>
            <a:off x="11353800" y="3712351"/>
            <a:ext cx="4178931" cy="1615972"/>
            <a:chOff x="11353800" y="4076700"/>
            <a:chExt cx="4178931" cy="1615972"/>
          </a:xfrm>
        </p:grpSpPr>
        <p:grpSp>
          <p:nvGrpSpPr>
            <p:cNvPr id="5" name="Group 5"/>
            <p:cNvGrpSpPr/>
            <p:nvPr/>
          </p:nvGrpSpPr>
          <p:grpSpPr>
            <a:xfrm>
              <a:off x="11353800" y="4076700"/>
              <a:ext cx="686004" cy="68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8664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en-US" sz="2699" b="1" dirty="0">
                    <a:solidFill>
                      <a:srgbClr val="F0F1F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04</a:t>
                </a: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2513555" y="4205389"/>
              <a:ext cx="2421243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39"/>
                </a:lnSpc>
              </a:pPr>
              <a:r>
                <a:rPr lang="ko-KR" altLang="en-US" sz="2699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결과</a:t>
              </a:r>
              <a:endParaRPr lang="en-US" sz="2699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  <p:sp>
          <p:nvSpPr>
            <p:cNvPr id="63" name="TextBox 20">
              <a:extLst>
                <a:ext uri="{FF2B5EF4-FFF2-40B4-BE49-F238E27FC236}">
                  <a16:creationId xmlns:a16="http://schemas.microsoft.com/office/drawing/2014/main" id="{1218FA6C-36CE-A7D8-26EA-F5260E6E9D5C}"/>
                </a:ext>
              </a:extLst>
            </p:cNvPr>
            <p:cNvSpPr txBox="1"/>
            <p:nvPr/>
          </p:nvSpPr>
          <p:spPr>
            <a:xfrm>
              <a:off x="12032013" y="4915728"/>
              <a:ext cx="3500718" cy="7769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l">
                <a:lnSpc>
                  <a:spcPts val="3239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주요 결과</a:t>
              </a:r>
              <a:endParaRPr lang="en-US" altLang="ko-KR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  <a:p>
              <a:pPr marL="342900" indent="-342900" algn="l">
                <a:lnSpc>
                  <a:spcPts val="3239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느낀 점</a:t>
              </a:r>
              <a:endParaRPr 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C4046B0-45F8-74BD-A2DD-F36FAF39DB93}"/>
              </a:ext>
            </a:extLst>
          </p:cNvPr>
          <p:cNvGrpSpPr/>
          <p:nvPr/>
        </p:nvGrpSpPr>
        <p:grpSpPr>
          <a:xfrm>
            <a:off x="11353800" y="7657896"/>
            <a:ext cx="4969755" cy="686004"/>
            <a:chOff x="11353800" y="6479071"/>
            <a:chExt cx="4969755" cy="686004"/>
          </a:xfrm>
        </p:grpSpPr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CE47C160-C101-0FE1-5531-2588AA5423FB}"/>
                </a:ext>
              </a:extLst>
            </p:cNvPr>
            <p:cNvGrpSpPr/>
            <p:nvPr/>
          </p:nvGrpSpPr>
          <p:grpSpPr>
            <a:xfrm>
              <a:off x="11353800" y="6479071"/>
              <a:ext cx="686004" cy="686004"/>
              <a:chOff x="0" y="0"/>
              <a:chExt cx="812800" cy="812800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B1736202-1C6B-FFC8-1220-00A9C6906D2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8664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3" name="TextBox 13">
                <a:extLst>
                  <a:ext uri="{FF2B5EF4-FFF2-40B4-BE49-F238E27FC236}">
                    <a16:creationId xmlns:a16="http://schemas.microsoft.com/office/drawing/2014/main" id="{2888482C-EE19-B5C7-6283-2263E67F2D7F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en-US" sz="2699" b="1" dirty="0">
                    <a:solidFill>
                      <a:srgbClr val="F0F1F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06</a:t>
                </a:r>
              </a:p>
            </p:txBody>
          </p:sp>
        </p:grpSp>
        <p:sp>
          <p:nvSpPr>
            <p:cNvPr id="19" name="TextBox 23">
              <a:extLst>
                <a:ext uri="{FF2B5EF4-FFF2-40B4-BE49-F238E27FC236}">
                  <a16:creationId xmlns:a16="http://schemas.microsoft.com/office/drawing/2014/main" id="{D06B1882-608F-BB14-A79C-2601C58AE6D7}"/>
                </a:ext>
              </a:extLst>
            </p:cNvPr>
            <p:cNvSpPr txBox="1"/>
            <p:nvPr/>
          </p:nvSpPr>
          <p:spPr>
            <a:xfrm>
              <a:off x="12513555" y="6607760"/>
              <a:ext cx="3810000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239"/>
                </a:lnSpc>
              </a:pPr>
              <a:r>
                <a:rPr lang="ko-KR" altLang="en-US" sz="2699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참고자료</a:t>
              </a:r>
              <a:endParaRPr lang="en-US" sz="2699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D8F2E-7F23-59F8-75C0-81707C3BC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B40EED-45B5-6968-645C-90CBECBC57DA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21CCA37-6E8F-ED92-1E67-9F29C2A9B4B8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662A656-6401-A0F1-350F-92AD1D338372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0283F6D0-863B-3216-462A-7FA211A819C3}"/>
              </a:ext>
            </a:extLst>
          </p:cNvPr>
          <p:cNvSpPr txBox="1"/>
          <p:nvPr/>
        </p:nvSpPr>
        <p:spPr>
          <a:xfrm>
            <a:off x="4163584" y="80608"/>
            <a:ext cx="4961364" cy="1139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구현 과정 및 주요 코드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D18B7281-40AE-A599-51A7-9485F44D9960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AFFCFF3C-9BBD-2E1B-3D77-3F424DA6A001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1C69FB79-A817-71DD-E725-DFEFBA2B0B7C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03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구현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9F0EC94-B128-A9D9-BD3F-BC9C020F31FA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80CB1630-8844-11FB-116D-75640FDFBB3B}"/>
              </a:ext>
            </a:extLst>
          </p:cNvPr>
          <p:cNvSpPr txBox="1"/>
          <p:nvPr/>
        </p:nvSpPr>
        <p:spPr>
          <a:xfrm>
            <a:off x="514348" y="1104900"/>
            <a:ext cx="8610600" cy="1168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</a:pP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⑤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MySQL -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양품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/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불량품 판별 결과 저장</a:t>
            </a:r>
            <a:endParaRPr lang="en-US" sz="3200" b="1" dirty="0"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pic>
        <p:nvPicPr>
          <p:cNvPr id="34" name="Picture 8" descr="MySQL : 모든 Database 리스트 표시 방법, 예제, 명령어">
            <a:extLst>
              <a:ext uri="{FF2B5EF4-FFF2-40B4-BE49-F238E27FC236}">
                <a16:creationId xmlns:a16="http://schemas.microsoft.com/office/drawing/2014/main" id="{473C13EA-5ECF-55AB-60F8-F4677981D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67" b="98056" l="4167" r="96944">
                        <a14:foregroundMark x1="16944" y1="4722" x2="16111" y2="8611"/>
                        <a14:foregroundMark x1="16944" y1="84722" x2="18889" y2="81389"/>
                        <a14:foregroundMark x1="27778" y1="88611" x2="28056" y2="91667"/>
                        <a14:foregroundMark x1="4722" y1="82778" x2="7222" y2="87222"/>
                        <a14:foregroundMark x1="39444" y1="96667" x2="39444" y2="98611"/>
                        <a14:foregroundMark x1="82222" y1="70556" x2="83889" y2="72500"/>
                        <a14:foregroundMark x1="93611" y1="65278" x2="94722" y2="66944"/>
                        <a14:foregroundMark x1="93333" y1="79444" x2="96944" y2="81944"/>
                        <a14:foregroundMark x1="45833" y1="83056" x2="45833" y2="85556"/>
                        <a14:foregroundMark x1="51389" y1="94444" x2="53056" y2="94444"/>
                        <a14:foregroundMark x1="45833" y1="94444" x2="47222" y2="94444"/>
                        <a14:foregroundMark x1="62500" y1="83056" x2="62500" y2="86389"/>
                        <a14:foregroundMark x1="80556" y1="84167" x2="80278" y2="90278"/>
                        <a14:foregroundMark x1="88056" y1="94722" x2="90278" y2="94722"/>
                        <a14:foregroundMark x1="93056" y1="94444" x2="93056" y2="94444"/>
                        <a14:foregroundMark x1="34444" y1="17500" x2="34444" y2="1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514" y="570139"/>
            <a:ext cx="588276" cy="66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5E2023D-58CA-7157-581A-DD2BC3F2477D}"/>
              </a:ext>
            </a:extLst>
          </p:cNvPr>
          <p:cNvGrpSpPr/>
          <p:nvPr/>
        </p:nvGrpSpPr>
        <p:grpSpPr>
          <a:xfrm>
            <a:off x="10916606" y="3035099"/>
            <a:ext cx="2630829" cy="5852875"/>
            <a:chOff x="11331913" y="3035099"/>
            <a:chExt cx="2630829" cy="585287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11514AE-54BF-D1A2-9A40-774BD7B6E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161"/>
            <a:stretch/>
          </p:blipFill>
          <p:spPr>
            <a:xfrm>
              <a:off x="11331913" y="3390900"/>
              <a:ext cx="2630829" cy="5497074"/>
            </a:xfrm>
            <a:prstGeom prst="rect">
              <a:avLst/>
            </a:prstGeom>
          </p:spPr>
        </p:pic>
        <p:sp>
          <p:nvSpPr>
            <p:cNvPr id="12" name="사각형: 둥근 모서리 17">
              <a:extLst>
                <a:ext uri="{FF2B5EF4-FFF2-40B4-BE49-F238E27FC236}">
                  <a16:creationId xmlns:a16="http://schemas.microsoft.com/office/drawing/2014/main" id="{FC921D77-CEA1-9E78-0F52-1A50688C2DB9}"/>
                </a:ext>
              </a:extLst>
            </p:cNvPr>
            <p:cNvSpPr/>
            <p:nvPr/>
          </p:nvSpPr>
          <p:spPr>
            <a:xfrm>
              <a:off x="11341315" y="3035099"/>
              <a:ext cx="2612025" cy="432000"/>
            </a:xfrm>
            <a:prstGeom prst="rect">
              <a:avLst/>
            </a:prstGeom>
            <a:solidFill>
              <a:srgbClr val="7FA585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  <a:latin typeface="맑은 고딕" panose="020B0503020000020004" pitchFamily="50" charset="-127"/>
                </a:rPr>
                <a:t>BreakLog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FC449E0-D6ED-4CB6-C3D3-C0125DB4DD9A}"/>
              </a:ext>
            </a:extLst>
          </p:cNvPr>
          <p:cNvGrpSpPr/>
          <p:nvPr/>
        </p:nvGrpSpPr>
        <p:grpSpPr>
          <a:xfrm>
            <a:off x="7864766" y="3035100"/>
            <a:ext cx="2654674" cy="1550454"/>
            <a:chOff x="8009620" y="3035100"/>
            <a:chExt cx="2654674" cy="155045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5DF0E94-9C4A-94B5-C86B-60D3D145B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380"/>
            <a:stretch/>
          </p:blipFill>
          <p:spPr>
            <a:xfrm>
              <a:off x="8033465" y="3390900"/>
              <a:ext cx="2630829" cy="1194654"/>
            </a:xfrm>
            <a:prstGeom prst="rect">
              <a:avLst/>
            </a:prstGeom>
          </p:spPr>
        </p:pic>
        <p:sp>
          <p:nvSpPr>
            <p:cNvPr id="15" name="사각형: 둥근 모서리 17">
              <a:extLst>
                <a:ext uri="{FF2B5EF4-FFF2-40B4-BE49-F238E27FC236}">
                  <a16:creationId xmlns:a16="http://schemas.microsoft.com/office/drawing/2014/main" id="{BB382850-477D-B4CD-6AC7-2741010D0876}"/>
                </a:ext>
              </a:extLst>
            </p:cNvPr>
            <p:cNvSpPr/>
            <p:nvPr/>
          </p:nvSpPr>
          <p:spPr>
            <a:xfrm>
              <a:off x="8009620" y="3035100"/>
              <a:ext cx="2612025" cy="432000"/>
            </a:xfrm>
            <a:prstGeom prst="rect">
              <a:avLst/>
            </a:prstGeom>
            <a:solidFill>
              <a:srgbClr val="7FA585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  <a:latin typeface="맑은 고딕" panose="020B0503020000020004" pitchFamily="50" charset="-127"/>
                </a:rPr>
                <a:t>StandardLog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F58FC8-3814-A5ED-4FE5-8EF41C436F17}"/>
              </a:ext>
            </a:extLst>
          </p:cNvPr>
          <p:cNvGrpSpPr/>
          <p:nvPr/>
        </p:nvGrpSpPr>
        <p:grpSpPr>
          <a:xfrm>
            <a:off x="13944600" y="3035100"/>
            <a:ext cx="2614988" cy="5007172"/>
            <a:chOff x="14682412" y="3035100"/>
            <a:chExt cx="2614988" cy="500717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BF4BAFA-ED7D-4B5C-2086-8BC2F5C0B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986"/>
            <a:stretch/>
          </p:blipFill>
          <p:spPr>
            <a:xfrm>
              <a:off x="14682412" y="3390900"/>
              <a:ext cx="2614987" cy="4651372"/>
            </a:xfrm>
            <a:prstGeom prst="rect">
              <a:avLst/>
            </a:prstGeom>
          </p:spPr>
        </p:pic>
        <p:sp>
          <p:nvSpPr>
            <p:cNvPr id="20" name="사각형: 둥근 모서리 17">
              <a:extLst>
                <a:ext uri="{FF2B5EF4-FFF2-40B4-BE49-F238E27FC236}">
                  <a16:creationId xmlns:a16="http://schemas.microsoft.com/office/drawing/2014/main" id="{E1514C21-F22D-6D9A-495B-F2F84587CDB1}"/>
                </a:ext>
              </a:extLst>
            </p:cNvPr>
            <p:cNvSpPr/>
            <p:nvPr/>
          </p:nvSpPr>
          <p:spPr>
            <a:xfrm>
              <a:off x="14685375" y="3035100"/>
              <a:ext cx="2612025" cy="432000"/>
            </a:xfrm>
            <a:prstGeom prst="rect">
              <a:avLst/>
            </a:prstGeom>
            <a:solidFill>
              <a:srgbClr val="7FA585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  <a:latin typeface="맑은 고딕" panose="020B0503020000020004" pitchFamily="50" charset="-127"/>
                </a:rPr>
                <a:t>NormalLog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D2E444-07D8-853B-9F02-B2385CEB45F7}"/>
              </a:ext>
            </a:extLst>
          </p:cNvPr>
          <p:cNvGrpSpPr/>
          <p:nvPr/>
        </p:nvGrpSpPr>
        <p:grpSpPr>
          <a:xfrm>
            <a:off x="1272694" y="3035099"/>
            <a:ext cx="6194906" cy="4083807"/>
            <a:chOff x="706584" y="3035100"/>
            <a:chExt cx="6194906" cy="408380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C71FB53-FF16-0F5E-6F86-3C7E7B088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06584" y="3456427"/>
              <a:ext cx="6189501" cy="3662480"/>
            </a:xfrm>
            <a:prstGeom prst="rect">
              <a:avLst/>
            </a:prstGeom>
          </p:spPr>
        </p:pic>
        <p:sp>
          <p:nvSpPr>
            <p:cNvPr id="9" name="사각형: 둥근 모서리 17">
              <a:extLst>
                <a:ext uri="{FF2B5EF4-FFF2-40B4-BE49-F238E27FC236}">
                  <a16:creationId xmlns:a16="http://schemas.microsoft.com/office/drawing/2014/main" id="{893DF96D-CFB2-E6CC-AE01-5D0A33BE82F8}"/>
                </a:ext>
              </a:extLst>
            </p:cNvPr>
            <p:cNvSpPr/>
            <p:nvPr/>
          </p:nvSpPr>
          <p:spPr>
            <a:xfrm>
              <a:off x="711989" y="3035100"/>
              <a:ext cx="6189501" cy="432000"/>
            </a:xfrm>
            <a:prstGeom prst="rect">
              <a:avLst/>
            </a:prstGeom>
            <a:solidFill>
              <a:srgbClr val="7FA585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  <a:latin typeface="맑은 고딕" panose="020B0503020000020004" pitchFamily="50" charset="-127"/>
                </a:rPr>
                <a:t>DailyCount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172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FA45C-5EFB-C909-E25B-F1E2B1C96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FF80EE8-DAD7-FA28-B4B7-29F4BAA216FA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01379BD-3AA3-259A-A3AC-CE50AB46A2D1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D85E90E-38F6-7382-6E2A-42A459DF99E6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12CCE1D4-17AC-4EF0-6780-F31EA092E9F9}"/>
              </a:ext>
            </a:extLst>
          </p:cNvPr>
          <p:cNvSpPr txBox="1"/>
          <p:nvPr/>
        </p:nvSpPr>
        <p:spPr>
          <a:xfrm>
            <a:off x="4163584" y="80608"/>
            <a:ext cx="5209016" cy="1139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구현 과정 및 주요 코드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D2B51B8A-BA19-EFB7-88A3-2C76B6C3DAD7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165D5F4E-C01F-17CF-E5EE-3BB620CEC297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7436AECA-52AF-B5C7-E305-44CF25C232DE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03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구현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9219CB1-0DC6-8638-0740-377BE871804D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D7EC1739-C7A6-9D59-072C-C6EC14CE8351}"/>
              </a:ext>
            </a:extLst>
          </p:cNvPr>
          <p:cNvSpPr txBox="1"/>
          <p:nvPr/>
        </p:nvSpPr>
        <p:spPr>
          <a:xfrm>
            <a:off x="514348" y="1104900"/>
            <a:ext cx="8610600" cy="1168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</a:pP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⑥ 웹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불량비율 계산하여 시각화 </a:t>
            </a:r>
            <a:endParaRPr lang="en-US" sz="3600" b="1" dirty="0"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pic>
        <p:nvPicPr>
          <p:cNvPr id="9" name="Picture 2" descr="Flask&quot; Icon - Download for free – Iconduck">
            <a:extLst>
              <a:ext uri="{FF2B5EF4-FFF2-40B4-BE49-F238E27FC236}">
                <a16:creationId xmlns:a16="http://schemas.microsoft.com/office/drawing/2014/main" id="{08516B3A-66BC-AEA7-6634-871DA07CB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6612" y="571296"/>
            <a:ext cx="448984" cy="57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3AF6297-62D7-2E05-E029-82979C7FAECF}"/>
              </a:ext>
            </a:extLst>
          </p:cNvPr>
          <p:cNvGrpSpPr/>
          <p:nvPr/>
        </p:nvGrpSpPr>
        <p:grpSpPr>
          <a:xfrm>
            <a:off x="1143000" y="2854816"/>
            <a:ext cx="10259394" cy="6121262"/>
            <a:chOff x="1122618" y="2882700"/>
            <a:chExt cx="10259394" cy="612126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9E07883-E9A4-D540-BE78-AF698402E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2619" y="3314700"/>
              <a:ext cx="5506782" cy="55626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D8CFADD-5F47-8F38-A1A5-7BC5CBF7E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717" t="10341" r="6709" b="2798"/>
            <a:stretch/>
          </p:blipFill>
          <p:spPr>
            <a:xfrm>
              <a:off x="6878946" y="5769889"/>
              <a:ext cx="4337846" cy="3234073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C225195-864B-37F2-4EEC-0DD53BD54B74}"/>
                </a:ext>
              </a:extLst>
            </p:cNvPr>
            <p:cNvGrpSpPr/>
            <p:nvPr/>
          </p:nvGrpSpPr>
          <p:grpSpPr>
            <a:xfrm>
              <a:off x="6629400" y="3314700"/>
              <a:ext cx="4752612" cy="2318379"/>
              <a:chOff x="10896600" y="1926074"/>
              <a:chExt cx="6421009" cy="2922652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602D8043-ABE5-FC06-082B-2BFB264EB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96600" y="1926074"/>
                <a:ext cx="6421007" cy="2922652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AF6ED06A-4A89-618F-B360-DB7CF7CA7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79185"/>
              <a:stretch/>
            </p:blipFill>
            <p:spPr>
              <a:xfrm>
                <a:off x="10896600" y="2019300"/>
                <a:ext cx="6421007" cy="990599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7EA118C-DFD9-CB79-FEE6-E254951A9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74600"/>
              <a:stretch/>
            </p:blipFill>
            <p:spPr>
              <a:xfrm>
                <a:off x="10908227" y="2211463"/>
                <a:ext cx="6409382" cy="742355"/>
              </a:xfrm>
              <a:prstGeom prst="rect">
                <a:avLst/>
              </a:prstGeom>
            </p:spPr>
          </p:pic>
        </p:grpSp>
        <p:sp>
          <p:nvSpPr>
            <p:cNvPr id="10" name="사각형: 둥근 모서리 17">
              <a:extLst>
                <a:ext uri="{FF2B5EF4-FFF2-40B4-BE49-F238E27FC236}">
                  <a16:creationId xmlns:a16="http://schemas.microsoft.com/office/drawing/2014/main" id="{E6972CA2-217D-5FDD-C5C8-88B2ED9F4501}"/>
                </a:ext>
              </a:extLst>
            </p:cNvPr>
            <p:cNvSpPr/>
            <p:nvPr/>
          </p:nvSpPr>
          <p:spPr>
            <a:xfrm>
              <a:off x="1122618" y="2882700"/>
              <a:ext cx="10259393" cy="432000"/>
            </a:xfrm>
            <a:prstGeom prst="rect">
              <a:avLst/>
            </a:prstGeom>
            <a:solidFill>
              <a:srgbClr val="7FA585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데이터 대시보드의 막대 차트 생성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9E01CFB-343B-28DA-9E8F-EB4AEE0C91FA}"/>
              </a:ext>
            </a:extLst>
          </p:cNvPr>
          <p:cNvGrpSpPr/>
          <p:nvPr/>
        </p:nvGrpSpPr>
        <p:grpSpPr>
          <a:xfrm>
            <a:off x="12649200" y="1886740"/>
            <a:ext cx="3886200" cy="7436909"/>
            <a:chOff x="12877800" y="2075220"/>
            <a:chExt cx="3886200" cy="743690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52436BE-C93F-D8E4-D14C-5EA47CFF9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77800" y="2476500"/>
              <a:ext cx="3886200" cy="7035629"/>
            </a:xfrm>
            <a:prstGeom prst="rect">
              <a:avLst/>
            </a:prstGeom>
          </p:spPr>
        </p:pic>
        <p:sp>
          <p:nvSpPr>
            <p:cNvPr id="12" name="사각형: 둥근 모서리 17">
              <a:extLst>
                <a:ext uri="{FF2B5EF4-FFF2-40B4-BE49-F238E27FC236}">
                  <a16:creationId xmlns:a16="http://schemas.microsoft.com/office/drawing/2014/main" id="{3DF8F566-77A1-D85F-F83B-71ED6090276C}"/>
                </a:ext>
              </a:extLst>
            </p:cNvPr>
            <p:cNvSpPr/>
            <p:nvPr/>
          </p:nvSpPr>
          <p:spPr>
            <a:xfrm>
              <a:off x="12877800" y="2075220"/>
              <a:ext cx="3886200" cy="432000"/>
            </a:xfrm>
            <a:prstGeom prst="rect">
              <a:avLst/>
            </a:prstGeom>
            <a:solidFill>
              <a:srgbClr val="7FA585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데이터 대시보드 화면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B4EB02B-A258-317F-EFA3-CD6580EEB451}"/>
              </a:ext>
            </a:extLst>
          </p:cNvPr>
          <p:cNvSpPr/>
          <p:nvPr/>
        </p:nvSpPr>
        <p:spPr>
          <a:xfrm>
            <a:off x="11682897" y="5303058"/>
            <a:ext cx="685800" cy="604273"/>
          </a:xfrm>
          <a:prstGeom prst="rightArrow">
            <a:avLst/>
          </a:prstGeom>
          <a:solidFill>
            <a:srgbClr val="BAC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13" name="Picture 2" descr="Matplotlib 라이브러리 — 코딩이랑 이것저것">
            <a:extLst>
              <a:ext uri="{FF2B5EF4-FFF2-40B4-BE49-F238E27FC236}">
                <a16:creationId xmlns:a16="http://schemas.microsoft.com/office/drawing/2014/main" id="{84D1ABD5-55DB-6C59-ADA4-AE00627D4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5769" y="662806"/>
            <a:ext cx="1284716" cy="33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063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F5973-CAA3-D954-863D-17395CA57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303447B-9720-706D-B05E-D0524C62E9D7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A69978C-6AED-8ABF-F825-2FE945186EC4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5A2B62F-B8A8-B7A1-D9BA-777E15891BBD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D1A6A296-5D51-F7CC-F2D2-9F70C125F48B}"/>
              </a:ext>
            </a:extLst>
          </p:cNvPr>
          <p:cNvSpPr txBox="1"/>
          <p:nvPr/>
        </p:nvSpPr>
        <p:spPr>
          <a:xfrm>
            <a:off x="4163584" y="80608"/>
            <a:ext cx="4980416" cy="1156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구현 영상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DCD06042-5778-224F-09A4-AD6A5A4576B8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F5C2A3E3-7FD7-BDFF-B646-853B227E1D7E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EAFEA040-9422-5DB6-35B2-861F3E041EB3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03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구현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CBEB4E9-EF61-7C20-215A-0FBBF8474FAD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grpSp>
        <p:nvGrpSpPr>
          <p:cNvPr id="27" name="Group 2">
            <a:extLst>
              <a:ext uri="{FF2B5EF4-FFF2-40B4-BE49-F238E27FC236}">
                <a16:creationId xmlns:a16="http://schemas.microsoft.com/office/drawing/2014/main" id="{EB44A68B-57F6-9A65-D813-D22F0872FCF6}"/>
              </a:ext>
            </a:extLst>
          </p:cNvPr>
          <p:cNvGrpSpPr/>
          <p:nvPr/>
        </p:nvGrpSpPr>
        <p:grpSpPr>
          <a:xfrm>
            <a:off x="6653792" y="523061"/>
            <a:ext cx="1828798" cy="734239"/>
            <a:chOff x="20868" y="-57150"/>
            <a:chExt cx="500859" cy="869950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028CDEFD-F6FD-9F90-5B09-FA947A276067}"/>
                </a:ext>
              </a:extLst>
            </p:cNvPr>
            <p:cNvSpPr/>
            <p:nvPr/>
          </p:nvSpPr>
          <p:spPr>
            <a:xfrm>
              <a:off x="20869" y="0"/>
              <a:ext cx="500858" cy="812800"/>
            </a:xfrm>
            <a:prstGeom prst="flowChartPreparation">
              <a:avLst/>
            </a:prstGeom>
            <a:solidFill>
              <a:srgbClr val="BACEB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5500A6C2-4496-FBE7-7934-5053413A8D30}"/>
                </a:ext>
              </a:extLst>
            </p:cNvPr>
            <p:cNvSpPr txBox="1"/>
            <p:nvPr/>
          </p:nvSpPr>
          <p:spPr>
            <a:xfrm>
              <a:off x="20868" y="-57150"/>
              <a:ext cx="500859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환경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154897F-3F13-F872-A40B-725C38E1C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26" y="2171700"/>
            <a:ext cx="7579989" cy="568499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CAF192-C974-8B89-1A79-A73533F5DF31}"/>
              </a:ext>
            </a:extLst>
          </p:cNvPr>
          <p:cNvGrpSpPr/>
          <p:nvPr/>
        </p:nvGrpSpPr>
        <p:grpSpPr>
          <a:xfrm>
            <a:off x="9565011" y="2171700"/>
            <a:ext cx="7579989" cy="5684992"/>
            <a:chOff x="9448800" y="2636992"/>
            <a:chExt cx="7579989" cy="568499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27C4A9E-3C5D-0CF7-A744-44C06A94A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8800" y="2636992"/>
              <a:ext cx="7579989" cy="5684992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C574D87-D013-CE75-064B-79814ACD6B40}"/>
                </a:ext>
              </a:extLst>
            </p:cNvPr>
            <p:cNvSpPr/>
            <p:nvPr/>
          </p:nvSpPr>
          <p:spPr>
            <a:xfrm>
              <a:off x="14554200" y="3875868"/>
              <a:ext cx="685800" cy="685800"/>
            </a:xfrm>
            <a:prstGeom prst="rect">
              <a:avLst/>
            </a:prstGeom>
            <a:solidFill>
              <a:srgbClr val="BAB3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E49CFA-0E5B-3D13-993C-9ED7914D3FCB}"/>
              </a:ext>
            </a:extLst>
          </p:cNvPr>
          <p:cNvSpPr txBox="1"/>
          <p:nvPr/>
        </p:nvSpPr>
        <p:spPr>
          <a:xfrm>
            <a:off x="5181599" y="8191500"/>
            <a:ext cx="8305801" cy="1225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+mn-ea"/>
              </a:rPr>
              <a:t>환경 구성 </a:t>
            </a:r>
            <a:r>
              <a:rPr lang="en-US" altLang="ko-KR" sz="2000" b="1" dirty="0">
                <a:latin typeface="+mn-ea"/>
              </a:rPr>
              <a:t>: </a:t>
            </a:r>
            <a:r>
              <a:rPr lang="ko-KR" altLang="en-US" sz="2000" b="1" dirty="0">
                <a:latin typeface="+mn-ea"/>
              </a:rPr>
              <a:t>데스크탑 컴퓨터</a:t>
            </a:r>
            <a:r>
              <a:rPr lang="en-US" altLang="ko-KR" sz="2000" b="1" dirty="0">
                <a:latin typeface="+mn-ea"/>
              </a:rPr>
              <a:t> 1</a:t>
            </a:r>
            <a:r>
              <a:rPr lang="ko-KR" altLang="en-US" sz="2000" b="1" dirty="0">
                <a:latin typeface="+mn-ea"/>
              </a:rPr>
              <a:t>대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컨베이어벨트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en-US" altLang="ko-KR" sz="2000" b="1" dirty="0" err="1">
                <a:latin typeface="+mn-ea"/>
              </a:rPr>
              <a:t>Yoitch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웹 캠</a:t>
            </a:r>
            <a:r>
              <a:rPr lang="en-US" altLang="ko-KR" sz="2000" b="1" dirty="0">
                <a:latin typeface="+mn-ea"/>
              </a:rPr>
              <a:t> 2</a:t>
            </a:r>
            <a:r>
              <a:rPr lang="ko-KR" altLang="en-US" sz="2000" b="1" dirty="0">
                <a:latin typeface="+mn-ea"/>
              </a:rPr>
              <a:t>대</a:t>
            </a:r>
            <a:endParaRPr lang="en-US" altLang="ko-KR" sz="2000" b="1" dirty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+mn-ea"/>
              </a:rPr>
              <a:t>웹 캠 위치 </a:t>
            </a:r>
            <a:r>
              <a:rPr lang="en-US" altLang="ko-KR" sz="2000" b="1" dirty="0">
                <a:latin typeface="+mn-ea"/>
              </a:rPr>
              <a:t>: </a:t>
            </a:r>
            <a:r>
              <a:rPr lang="ko-KR" altLang="en-US" sz="2000" b="1" dirty="0">
                <a:latin typeface="+mn-ea"/>
              </a:rPr>
              <a:t>상단 </a:t>
            </a:r>
            <a:r>
              <a:rPr lang="en-US" altLang="ko-KR" sz="2000" b="1" dirty="0">
                <a:latin typeface="+mn-ea"/>
              </a:rPr>
              <a:t>90</a:t>
            </a:r>
            <a:r>
              <a:rPr lang="en-US" altLang="ko-KR" sz="2000" b="1" i="0" dirty="0">
                <a:effectLst/>
                <a:latin typeface="+mn-ea"/>
              </a:rPr>
              <a:t>°, </a:t>
            </a:r>
            <a:r>
              <a:rPr lang="ko-KR" altLang="en-US" sz="2000" b="1" i="0" dirty="0">
                <a:effectLst/>
                <a:latin typeface="+mn-ea"/>
              </a:rPr>
              <a:t>측면 </a:t>
            </a:r>
            <a:r>
              <a:rPr lang="en-US" altLang="ko-KR" sz="2000" b="1" i="0" dirty="0">
                <a:effectLst/>
                <a:latin typeface="+mn-ea"/>
              </a:rPr>
              <a:t>90°</a:t>
            </a: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0581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F5973-CAA3-D954-863D-17395CA57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303447B-9720-706D-B05E-D0524C62E9D7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A69978C-6AED-8ABF-F825-2FE945186EC4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5A2B62F-B8A8-B7A1-D9BA-777E15891BBD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D1A6A296-5D51-F7CC-F2D2-9F70C125F48B}"/>
              </a:ext>
            </a:extLst>
          </p:cNvPr>
          <p:cNvSpPr txBox="1"/>
          <p:nvPr/>
        </p:nvSpPr>
        <p:spPr>
          <a:xfrm>
            <a:off x="4163584" y="80608"/>
            <a:ext cx="4980416" cy="1156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구현 영상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DCD06042-5778-224F-09A4-AD6A5A4576B8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F5C2A3E3-7FD7-BDFF-B646-853B227E1D7E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EAFEA040-9422-5DB6-35B2-861F3E041EB3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03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구현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CBEB4E9-EF61-7C20-215A-0FBBF8474FAD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pic>
        <p:nvPicPr>
          <p:cNvPr id="6" name="파손불량검출">
            <a:hlinkClick r:id="" action="ppaction://media"/>
            <a:extLst>
              <a:ext uri="{FF2B5EF4-FFF2-40B4-BE49-F238E27FC236}">
                <a16:creationId xmlns:a16="http://schemas.microsoft.com/office/drawing/2014/main" id="{14D1B241-9E39-0560-EE19-8D9EA482C0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749661"/>
            <a:ext cx="15203854" cy="7920000"/>
          </a:xfrm>
          <a:prstGeom prst="rect">
            <a:avLst/>
          </a:prstGeom>
        </p:spPr>
      </p:pic>
      <p:grpSp>
        <p:nvGrpSpPr>
          <p:cNvPr id="27" name="Group 2">
            <a:extLst>
              <a:ext uri="{FF2B5EF4-FFF2-40B4-BE49-F238E27FC236}">
                <a16:creationId xmlns:a16="http://schemas.microsoft.com/office/drawing/2014/main" id="{EB44A68B-57F6-9A65-D813-D22F0872FCF6}"/>
              </a:ext>
            </a:extLst>
          </p:cNvPr>
          <p:cNvGrpSpPr/>
          <p:nvPr/>
        </p:nvGrpSpPr>
        <p:grpSpPr>
          <a:xfrm>
            <a:off x="6653792" y="523061"/>
            <a:ext cx="1828798" cy="734239"/>
            <a:chOff x="20868" y="-57150"/>
            <a:chExt cx="500859" cy="869950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028CDEFD-F6FD-9F90-5B09-FA947A276067}"/>
                </a:ext>
              </a:extLst>
            </p:cNvPr>
            <p:cNvSpPr/>
            <p:nvPr/>
          </p:nvSpPr>
          <p:spPr>
            <a:xfrm>
              <a:off x="20869" y="0"/>
              <a:ext cx="500858" cy="812800"/>
            </a:xfrm>
            <a:prstGeom prst="flowChartPreparation">
              <a:avLst/>
            </a:prstGeom>
            <a:solidFill>
              <a:srgbClr val="BACEB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5500A6C2-4496-FBE7-7934-5053413A8D30}"/>
                </a:ext>
              </a:extLst>
            </p:cNvPr>
            <p:cNvSpPr txBox="1"/>
            <p:nvPr/>
          </p:nvSpPr>
          <p:spPr>
            <a:xfrm>
              <a:off x="20868" y="-57150"/>
              <a:ext cx="500859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1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공정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212B42F-2A7F-DBF0-CF48-DF392FEEB55E}"/>
              </a:ext>
            </a:extLst>
          </p:cNvPr>
          <p:cNvSpPr txBox="1"/>
          <p:nvPr/>
        </p:nvSpPr>
        <p:spPr>
          <a:xfrm>
            <a:off x="8482590" y="681860"/>
            <a:ext cx="408723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2F4439"/>
                </a:solidFill>
                <a:latin typeface="맑은 고딕" panose="020B0503020000020004" pitchFamily="50" charset="-127"/>
              </a:rPr>
              <a:t>  객체 인식 </a:t>
            </a:r>
            <a:r>
              <a:rPr lang="en-US" altLang="ko-KR" sz="1800" b="1" dirty="0">
                <a:solidFill>
                  <a:srgbClr val="2F4439"/>
                </a:solidFill>
                <a:latin typeface="맑은 고딕" panose="020B0503020000020004" pitchFamily="50" charset="-127"/>
              </a:rPr>
              <a:t>+ </a:t>
            </a:r>
            <a:r>
              <a:rPr lang="ko-KR" altLang="en-US" b="1" dirty="0">
                <a:solidFill>
                  <a:srgbClr val="2F4439"/>
                </a:solidFill>
                <a:latin typeface="맑은 고딕" panose="020B0503020000020004" pitchFamily="50" charset="-127"/>
              </a:rPr>
              <a:t>파손 </a:t>
            </a:r>
            <a:r>
              <a:rPr lang="ko-KR" altLang="en-US" sz="1800" b="1" dirty="0">
                <a:solidFill>
                  <a:srgbClr val="2F4439"/>
                </a:solidFill>
                <a:latin typeface="맑은 고딕" panose="020B0503020000020004" pitchFamily="50" charset="-127"/>
              </a:rPr>
              <a:t>판별</a:t>
            </a:r>
            <a:endParaRPr lang="en-US" altLang="ko-KR" sz="1800" b="1" dirty="0">
              <a:solidFill>
                <a:srgbClr val="2F4439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74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F5973-CAA3-D954-863D-17395CA57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규격불량검출">
            <a:hlinkClick r:id="" action="ppaction://media"/>
            <a:extLst>
              <a:ext uri="{FF2B5EF4-FFF2-40B4-BE49-F238E27FC236}">
                <a16:creationId xmlns:a16="http://schemas.microsoft.com/office/drawing/2014/main" id="{A58366E9-FD11-71E7-4312-B5ED5E10A4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0329" y="1747343"/>
            <a:ext cx="15203857" cy="7920000"/>
          </a:xfrm>
          <a:prstGeom prst="rect">
            <a:avLst/>
          </a:prstGeom>
        </p:spPr>
      </p:pic>
      <p:grpSp>
        <p:nvGrpSpPr>
          <p:cNvPr id="5" name="Group 2">
            <a:extLst>
              <a:ext uri="{FF2B5EF4-FFF2-40B4-BE49-F238E27FC236}">
                <a16:creationId xmlns:a16="http://schemas.microsoft.com/office/drawing/2014/main" id="{79B32E2E-70EC-4904-8DC8-678E9F5C918D}"/>
              </a:ext>
            </a:extLst>
          </p:cNvPr>
          <p:cNvGrpSpPr/>
          <p:nvPr/>
        </p:nvGrpSpPr>
        <p:grpSpPr>
          <a:xfrm>
            <a:off x="6653792" y="523061"/>
            <a:ext cx="1828798" cy="734239"/>
            <a:chOff x="20868" y="-57150"/>
            <a:chExt cx="500859" cy="86995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019370D6-7D92-FBA0-1FB1-9A438E6AD950}"/>
                </a:ext>
              </a:extLst>
            </p:cNvPr>
            <p:cNvSpPr/>
            <p:nvPr/>
          </p:nvSpPr>
          <p:spPr>
            <a:xfrm>
              <a:off x="20869" y="0"/>
              <a:ext cx="500858" cy="812800"/>
            </a:xfrm>
            <a:prstGeom prst="flowChartPreparation">
              <a:avLst/>
            </a:prstGeom>
            <a:solidFill>
              <a:srgbClr val="BACEB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F2DC5658-201F-C914-401E-A220A70BAC1C}"/>
                </a:ext>
              </a:extLst>
            </p:cNvPr>
            <p:cNvSpPr txBox="1"/>
            <p:nvPr/>
          </p:nvSpPr>
          <p:spPr>
            <a:xfrm>
              <a:off x="20868" y="-57150"/>
              <a:ext cx="500859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2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공정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B303447B-9720-706D-B05E-D0524C62E9D7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A69978C-6AED-8ABF-F825-2FE945186EC4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5A2B62F-B8A8-B7A1-D9BA-777E15891BBD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D1A6A296-5D51-F7CC-F2D2-9F70C125F48B}"/>
              </a:ext>
            </a:extLst>
          </p:cNvPr>
          <p:cNvSpPr txBox="1"/>
          <p:nvPr/>
        </p:nvSpPr>
        <p:spPr>
          <a:xfrm>
            <a:off x="4163584" y="80608"/>
            <a:ext cx="4980416" cy="1156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구현 영상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DCD06042-5778-224F-09A4-AD6A5A4576B8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F5C2A3E3-7FD7-BDFF-B646-853B227E1D7E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EAFEA040-9422-5DB6-35B2-861F3E041EB3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03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구현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CBEB4E9-EF61-7C20-215A-0FBBF8474FAD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B68CED-BA96-BBFF-F942-52E6865774AA}"/>
              </a:ext>
            </a:extLst>
          </p:cNvPr>
          <p:cNvSpPr txBox="1"/>
          <p:nvPr/>
        </p:nvSpPr>
        <p:spPr>
          <a:xfrm>
            <a:off x="8482590" y="681860"/>
            <a:ext cx="408723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2F4439"/>
                </a:solidFill>
                <a:latin typeface="맑은 고딕" panose="020B0503020000020004" pitchFamily="50" charset="-127"/>
              </a:rPr>
              <a:t>  객체 인식 </a:t>
            </a:r>
            <a:r>
              <a:rPr lang="en-US" altLang="ko-KR" sz="1800" b="1" dirty="0">
                <a:solidFill>
                  <a:srgbClr val="2F4439"/>
                </a:solidFill>
                <a:latin typeface="맑은 고딕" panose="020B0503020000020004" pitchFamily="50" charset="-127"/>
              </a:rPr>
              <a:t>+ </a:t>
            </a:r>
            <a:r>
              <a:rPr lang="ko-KR" altLang="en-US" sz="1800" b="1" dirty="0">
                <a:solidFill>
                  <a:srgbClr val="2F4439"/>
                </a:solidFill>
                <a:latin typeface="맑은 고딕" panose="020B0503020000020004" pitchFamily="50" charset="-127"/>
              </a:rPr>
              <a:t>규격 판별</a:t>
            </a:r>
            <a:endParaRPr lang="en-US" altLang="ko-KR" sz="1800" b="1" dirty="0">
              <a:solidFill>
                <a:srgbClr val="2F4439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26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F5973-CAA3-D954-863D-17395CA57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303447B-9720-706D-B05E-D0524C62E9D7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A69978C-6AED-8ABF-F825-2FE945186EC4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5A2B62F-B8A8-B7A1-D9BA-777E15891BBD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D1A6A296-5D51-F7CC-F2D2-9F70C125F48B}"/>
              </a:ext>
            </a:extLst>
          </p:cNvPr>
          <p:cNvSpPr txBox="1"/>
          <p:nvPr/>
        </p:nvSpPr>
        <p:spPr>
          <a:xfrm>
            <a:off x="4163584" y="80608"/>
            <a:ext cx="4980416" cy="1156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구현 영상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DCD06042-5778-224F-09A4-AD6A5A4576B8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F5C2A3E3-7FD7-BDFF-B646-853B227E1D7E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EAFEA040-9422-5DB6-35B2-861F3E041EB3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03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구현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CBEB4E9-EF61-7C20-215A-0FBBF8474FAD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grpSp>
        <p:nvGrpSpPr>
          <p:cNvPr id="34" name="Group 2">
            <a:extLst>
              <a:ext uri="{FF2B5EF4-FFF2-40B4-BE49-F238E27FC236}">
                <a16:creationId xmlns:a16="http://schemas.microsoft.com/office/drawing/2014/main" id="{FE6EAC9D-0D2E-2691-C55D-4E7742A443C2}"/>
              </a:ext>
            </a:extLst>
          </p:cNvPr>
          <p:cNvGrpSpPr/>
          <p:nvPr/>
        </p:nvGrpSpPr>
        <p:grpSpPr>
          <a:xfrm>
            <a:off x="6477000" y="547178"/>
            <a:ext cx="3086099" cy="734239"/>
            <a:chOff x="20868" y="-57150"/>
            <a:chExt cx="500859" cy="869950"/>
          </a:xfrm>
        </p:grpSpPr>
        <p:sp>
          <p:nvSpPr>
            <p:cNvPr id="38" name="Freeform 3">
              <a:extLst>
                <a:ext uri="{FF2B5EF4-FFF2-40B4-BE49-F238E27FC236}">
                  <a16:creationId xmlns:a16="http://schemas.microsoft.com/office/drawing/2014/main" id="{D63FCEA9-A540-8212-5ADF-CB3EFF6F26E6}"/>
                </a:ext>
              </a:extLst>
            </p:cNvPr>
            <p:cNvSpPr/>
            <p:nvPr/>
          </p:nvSpPr>
          <p:spPr>
            <a:xfrm>
              <a:off x="20869" y="0"/>
              <a:ext cx="500858" cy="812800"/>
            </a:xfrm>
            <a:prstGeom prst="flowChartPreparation">
              <a:avLst/>
            </a:prstGeom>
            <a:solidFill>
              <a:srgbClr val="BACEB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39" name="TextBox 4">
              <a:extLst>
                <a:ext uri="{FF2B5EF4-FFF2-40B4-BE49-F238E27FC236}">
                  <a16:creationId xmlns:a16="http://schemas.microsoft.com/office/drawing/2014/main" id="{8BF64B39-FDA3-152C-6E49-66CE45997A68}"/>
                </a:ext>
              </a:extLst>
            </p:cNvPr>
            <p:cNvSpPr txBox="1"/>
            <p:nvPr/>
          </p:nvSpPr>
          <p:spPr>
            <a:xfrm>
              <a:off x="20868" y="-57150"/>
              <a:ext cx="500859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대시보드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pic>
        <p:nvPicPr>
          <p:cNvPr id="6" name="시각화">
            <a:hlinkClick r:id="" action="ppaction://media"/>
            <a:extLst>
              <a:ext uri="{FF2B5EF4-FFF2-40B4-BE49-F238E27FC236}">
                <a16:creationId xmlns:a16="http://schemas.microsoft.com/office/drawing/2014/main" id="{F6A9C3CC-C6BC-D7BF-BBCC-790807BD71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7279" y="1714500"/>
            <a:ext cx="15203855" cy="79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32A3DB-1B63-F32D-31C1-00BE0128A071}"/>
              </a:ext>
            </a:extLst>
          </p:cNvPr>
          <p:cNvSpPr txBox="1"/>
          <p:nvPr/>
        </p:nvSpPr>
        <p:spPr>
          <a:xfrm>
            <a:off x="9563099" y="711269"/>
            <a:ext cx="6515101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2F4439"/>
                </a:solidFill>
                <a:latin typeface="맑은 고딕" panose="020B0503020000020004" pitchFamily="50" charset="-127"/>
              </a:rPr>
              <a:t>  양품과 불량품이 판별된 비율</a:t>
            </a:r>
            <a:r>
              <a:rPr lang="en-US" altLang="ko-KR" sz="1800" b="1" dirty="0">
                <a:solidFill>
                  <a:srgbClr val="2F4439"/>
                </a:solidFill>
                <a:latin typeface="맑은 고딕" panose="020B0503020000020004" pitchFamily="50" charset="-127"/>
              </a:rPr>
              <a:t>·</a:t>
            </a:r>
            <a:r>
              <a:rPr lang="ko-KR" altLang="en-US" sz="1800" b="1" dirty="0">
                <a:solidFill>
                  <a:srgbClr val="2F4439"/>
                </a:solidFill>
                <a:latin typeface="맑은 고딕" panose="020B0503020000020004" pitchFamily="50" charset="-127"/>
              </a:rPr>
              <a:t>개수</a:t>
            </a:r>
            <a:r>
              <a:rPr lang="en-US" altLang="ko-KR" sz="1800" b="1" dirty="0">
                <a:solidFill>
                  <a:srgbClr val="2F4439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rgbClr val="2F4439"/>
                </a:solidFill>
                <a:latin typeface="맑은 고딕" panose="020B0503020000020004" pitchFamily="50" charset="-127"/>
              </a:rPr>
              <a:t>기간별 개수</a:t>
            </a:r>
            <a:r>
              <a:rPr lang="en-US" altLang="ko-KR" sz="1800" b="1" dirty="0">
                <a:solidFill>
                  <a:srgbClr val="2F4439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rgbClr val="2F4439"/>
                </a:solidFill>
                <a:latin typeface="맑은 고딕" panose="020B0503020000020004" pitchFamily="50" charset="-127"/>
              </a:rPr>
              <a:t>추이</a:t>
            </a:r>
            <a:endParaRPr lang="en-US" altLang="ko-KR" sz="1800" b="1" dirty="0">
              <a:solidFill>
                <a:srgbClr val="2F4439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b="1" dirty="0">
              <a:solidFill>
                <a:srgbClr val="2F4439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25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C7482-3795-9C3F-2C99-946F5BDF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156CAC-2292-F95B-A62C-0DD956DAA827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F474AA7-513A-8EBB-FC68-92E171A31B57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B6B6F56-D635-118E-39AD-A94264181889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AA96CB76-74AF-B4B3-6451-FC4BE8D11AE0}"/>
              </a:ext>
            </a:extLst>
          </p:cNvPr>
          <p:cNvSpPr txBox="1"/>
          <p:nvPr/>
        </p:nvSpPr>
        <p:spPr>
          <a:xfrm>
            <a:off x="4163584" y="80608"/>
            <a:ext cx="4980416" cy="1156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주요 결과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49680E3F-E093-713B-ADB2-F3F537AD136F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3997D0F8-1EFD-B4BD-06C4-C01278E38036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3A623547-CA14-E221-07BD-D2F24253F1DD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04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결과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3CD7758-8D44-E46A-74BB-93FF0DC4EF25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78A21CD-A97B-81EE-0F77-37C123A4A45E}"/>
              </a:ext>
            </a:extLst>
          </p:cNvPr>
          <p:cNvGrpSpPr/>
          <p:nvPr/>
        </p:nvGrpSpPr>
        <p:grpSpPr>
          <a:xfrm>
            <a:off x="3218999" y="2552700"/>
            <a:ext cx="12325801" cy="6152669"/>
            <a:chOff x="3599999" y="2552700"/>
            <a:chExt cx="12325801" cy="615266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E784F1A-0050-FFB2-B8CE-9B32AA85A426}"/>
                </a:ext>
              </a:extLst>
            </p:cNvPr>
            <p:cNvSpPr/>
            <p:nvPr/>
          </p:nvSpPr>
          <p:spPr>
            <a:xfrm>
              <a:off x="3787008" y="2560500"/>
              <a:ext cx="12138792" cy="720000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2F4439"/>
                  </a:solidFill>
                  <a:latin typeface="맑은 고딕" panose="020B0503020000020004" pitchFamily="50" charset="-127"/>
                </a:rPr>
                <a:t>YOLOv8 </a:t>
              </a:r>
              <a:r>
                <a:rPr lang="ko-KR" altLang="en-US" sz="2400" b="1" dirty="0">
                  <a:solidFill>
                    <a:srgbClr val="2F4439"/>
                  </a:solidFill>
                  <a:latin typeface="맑은 고딕" panose="020B0503020000020004" pitchFamily="50" charset="-127"/>
                </a:rPr>
                <a:t>기반 객체 인식 평균 정밀도</a:t>
              </a:r>
              <a:r>
                <a:rPr lang="en-US" altLang="ko-KR" sz="2400" b="1" dirty="0">
                  <a:solidFill>
                    <a:srgbClr val="2F4439"/>
                  </a:solidFill>
                  <a:latin typeface="맑은 고딕" panose="020B0503020000020004" pitchFamily="50" charset="-127"/>
                </a:rPr>
                <a:t>(</a:t>
              </a:r>
              <a:r>
                <a:rPr lang="en-US" altLang="ko-KR" sz="2400" b="1" dirty="0" err="1">
                  <a:solidFill>
                    <a:srgbClr val="2F4439"/>
                  </a:solidFill>
                  <a:latin typeface="맑은 고딕" panose="020B0503020000020004" pitchFamily="50" charset="-127"/>
                </a:rPr>
                <a:t>mAP</a:t>
              </a:r>
              <a:r>
                <a:rPr lang="en-US" altLang="ko-KR" sz="2400" b="1" dirty="0">
                  <a:solidFill>
                    <a:srgbClr val="2F4439"/>
                  </a:solidFill>
                  <a:latin typeface="맑은 고딕" panose="020B0503020000020004" pitchFamily="50" charset="-127"/>
                </a:rPr>
                <a:t>)</a:t>
              </a:r>
              <a:r>
                <a:rPr lang="ko-KR" altLang="en-US" sz="2400" b="1" dirty="0">
                  <a:solidFill>
                    <a:srgbClr val="2F4439"/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2400" b="1" dirty="0">
                  <a:solidFill>
                    <a:srgbClr val="2F4439"/>
                  </a:solidFill>
                  <a:latin typeface="맑은 고딕" panose="020B0503020000020004" pitchFamily="50" charset="-127"/>
                </a:rPr>
                <a:t>: 99%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BB6E392-A7E2-EAC5-092F-E1EBFEE49EE9}"/>
                </a:ext>
              </a:extLst>
            </p:cNvPr>
            <p:cNvSpPr/>
            <p:nvPr/>
          </p:nvSpPr>
          <p:spPr>
            <a:xfrm>
              <a:off x="3787008" y="3902550"/>
              <a:ext cx="12138792" cy="720000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2F4439"/>
                  </a:solidFill>
                  <a:latin typeface="맑은 고딕" panose="020B0503020000020004" pitchFamily="50" charset="-127"/>
                </a:rPr>
                <a:t>높은 인식률을 바탕으로 종이컵 파손 불량 판별 공정 시스템 구현 </a:t>
              </a:r>
              <a:endParaRPr lang="en-US" altLang="ko-KR" sz="2400" b="1" dirty="0">
                <a:solidFill>
                  <a:srgbClr val="2F4439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1B80894-8A49-88AF-BFF0-6203DDD2BCF3}"/>
                </a:ext>
              </a:extLst>
            </p:cNvPr>
            <p:cNvSpPr/>
            <p:nvPr/>
          </p:nvSpPr>
          <p:spPr>
            <a:xfrm>
              <a:off x="3787008" y="5244600"/>
              <a:ext cx="12138792" cy="720000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2F4439"/>
                  </a:solidFill>
                  <a:latin typeface="맑은 고딕" panose="020B0503020000020004" pitchFamily="50" charset="-127"/>
                </a:rPr>
                <a:t>기준 규격보다 크거나 작은 불량 규격 종이컵 판별 공정 시스템 구현</a:t>
              </a:r>
              <a:endParaRPr lang="en-US" altLang="ko-KR" sz="2400" b="1" dirty="0">
                <a:solidFill>
                  <a:srgbClr val="2F4439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5FFD64C-477F-DA44-23F1-C69AEC026BEE}"/>
                </a:ext>
              </a:extLst>
            </p:cNvPr>
            <p:cNvSpPr/>
            <p:nvPr/>
          </p:nvSpPr>
          <p:spPr>
            <a:xfrm>
              <a:off x="3787008" y="7928700"/>
              <a:ext cx="12138792" cy="720000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2F4439"/>
                  </a:solidFill>
                  <a:latin typeface="맑은 고딕" panose="020B0503020000020004" pitchFamily="50" charset="-127"/>
                </a:rPr>
                <a:t>웹과 데이터베이스 연동을 통해 효율적인 공정 결과 저장 및 관리 가능</a:t>
              </a:r>
              <a:endParaRPr lang="en-US" altLang="ko-KR" sz="2400" b="1" dirty="0">
                <a:solidFill>
                  <a:srgbClr val="2F4439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FB24CE4-0113-ABEE-8FBF-F2F9ED13D064}"/>
                </a:ext>
              </a:extLst>
            </p:cNvPr>
            <p:cNvSpPr/>
            <p:nvPr/>
          </p:nvSpPr>
          <p:spPr>
            <a:xfrm>
              <a:off x="3787008" y="6586650"/>
              <a:ext cx="12138792" cy="720000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2F4439"/>
                  </a:solidFill>
                  <a:latin typeface="맑은 고딕" panose="020B0503020000020004" pitchFamily="50" charset="-127"/>
                </a:rPr>
                <a:t>데이터 대시보드를 활용한 불량품 판별 분석 자동화</a:t>
              </a:r>
              <a:endParaRPr lang="en-US" altLang="ko-KR" sz="2400" b="1" dirty="0">
                <a:solidFill>
                  <a:srgbClr val="2F4439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2" name="AutoShape 21">
              <a:extLst>
                <a:ext uri="{FF2B5EF4-FFF2-40B4-BE49-F238E27FC236}">
                  <a16:creationId xmlns:a16="http://schemas.microsoft.com/office/drawing/2014/main" id="{256DB4F4-BBDC-C940-CAE0-CF63ACD2915A}"/>
                </a:ext>
              </a:extLst>
            </p:cNvPr>
            <p:cNvSpPr/>
            <p:nvPr/>
          </p:nvSpPr>
          <p:spPr>
            <a:xfrm>
              <a:off x="4267200" y="3213114"/>
              <a:ext cx="10800000" cy="0"/>
            </a:xfrm>
            <a:prstGeom prst="line">
              <a:avLst/>
            </a:prstGeom>
            <a:ln w="28575" cap="rnd">
              <a:solidFill>
                <a:srgbClr val="96B49A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3" name="AutoShape 21">
              <a:extLst>
                <a:ext uri="{FF2B5EF4-FFF2-40B4-BE49-F238E27FC236}">
                  <a16:creationId xmlns:a16="http://schemas.microsoft.com/office/drawing/2014/main" id="{06BC12B0-E06B-FFF8-4543-A71CAF7FEAF6}"/>
                </a:ext>
              </a:extLst>
            </p:cNvPr>
            <p:cNvSpPr/>
            <p:nvPr/>
          </p:nvSpPr>
          <p:spPr>
            <a:xfrm>
              <a:off x="4267200" y="7232653"/>
              <a:ext cx="10800000" cy="0"/>
            </a:xfrm>
            <a:prstGeom prst="line">
              <a:avLst/>
            </a:prstGeom>
            <a:ln w="28575" cap="rnd">
              <a:solidFill>
                <a:srgbClr val="96B49A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4" name="AutoShape 21">
              <a:extLst>
                <a:ext uri="{FF2B5EF4-FFF2-40B4-BE49-F238E27FC236}">
                  <a16:creationId xmlns:a16="http://schemas.microsoft.com/office/drawing/2014/main" id="{A256A788-B245-6425-F771-5D6094162F48}"/>
                </a:ext>
              </a:extLst>
            </p:cNvPr>
            <p:cNvSpPr/>
            <p:nvPr/>
          </p:nvSpPr>
          <p:spPr>
            <a:xfrm>
              <a:off x="4267200" y="5892806"/>
              <a:ext cx="10800000" cy="0"/>
            </a:xfrm>
            <a:prstGeom prst="line">
              <a:avLst/>
            </a:prstGeom>
            <a:ln w="28575" cap="rnd">
              <a:solidFill>
                <a:srgbClr val="96B49A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8" name="AutoShape 21">
              <a:extLst>
                <a:ext uri="{FF2B5EF4-FFF2-40B4-BE49-F238E27FC236}">
                  <a16:creationId xmlns:a16="http://schemas.microsoft.com/office/drawing/2014/main" id="{A1A4F304-12FD-3E8A-01E3-E34AA8AD6C2B}"/>
                </a:ext>
              </a:extLst>
            </p:cNvPr>
            <p:cNvSpPr/>
            <p:nvPr/>
          </p:nvSpPr>
          <p:spPr>
            <a:xfrm>
              <a:off x="4267200" y="4552960"/>
              <a:ext cx="10800000" cy="0"/>
            </a:xfrm>
            <a:prstGeom prst="line">
              <a:avLst/>
            </a:prstGeom>
            <a:ln w="28575" cap="rnd">
              <a:solidFill>
                <a:srgbClr val="96B49A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9" name="AutoShape 21">
              <a:extLst>
                <a:ext uri="{FF2B5EF4-FFF2-40B4-BE49-F238E27FC236}">
                  <a16:creationId xmlns:a16="http://schemas.microsoft.com/office/drawing/2014/main" id="{72FBE56D-9BE9-576D-F29F-54714386F5D8}"/>
                </a:ext>
              </a:extLst>
            </p:cNvPr>
            <p:cNvSpPr/>
            <p:nvPr/>
          </p:nvSpPr>
          <p:spPr>
            <a:xfrm>
              <a:off x="4267200" y="8572500"/>
              <a:ext cx="10800000" cy="0"/>
            </a:xfrm>
            <a:prstGeom prst="line">
              <a:avLst/>
            </a:prstGeom>
            <a:ln w="28575" cap="rnd">
              <a:solidFill>
                <a:srgbClr val="96B49A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19690A9B-C256-1CD9-B28B-48F5C7232429}"/>
                </a:ext>
              </a:extLst>
            </p:cNvPr>
            <p:cNvSpPr/>
            <p:nvPr/>
          </p:nvSpPr>
          <p:spPr>
            <a:xfrm>
              <a:off x="3599999" y="2552700"/>
              <a:ext cx="819601" cy="81960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B49A"/>
            </a:solidFill>
            <a:ln cap="sq">
              <a:noFill/>
              <a:prstDash val="solid"/>
              <a:miter/>
            </a:ln>
          </p:spPr>
        </p:sp>
        <p:sp>
          <p:nvSpPr>
            <p:cNvPr id="42" name="TextBox 14">
              <a:extLst>
                <a:ext uri="{FF2B5EF4-FFF2-40B4-BE49-F238E27FC236}">
                  <a16:creationId xmlns:a16="http://schemas.microsoft.com/office/drawing/2014/main" id="{1C5076EE-8302-BBC1-7CFE-FD866BE87A95}"/>
                </a:ext>
              </a:extLst>
            </p:cNvPr>
            <p:cNvSpPr txBox="1"/>
            <p:nvPr/>
          </p:nvSpPr>
          <p:spPr>
            <a:xfrm>
              <a:off x="3676837" y="2571909"/>
              <a:ext cx="665926" cy="723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01</a:t>
              </a:r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09C0F4E5-1E7B-2D36-E161-8F095E21FE0E}"/>
                </a:ext>
              </a:extLst>
            </p:cNvPr>
            <p:cNvSpPr/>
            <p:nvPr/>
          </p:nvSpPr>
          <p:spPr>
            <a:xfrm>
              <a:off x="3599999" y="3924300"/>
              <a:ext cx="819601" cy="81960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B49A"/>
            </a:solidFill>
            <a:ln cap="sq">
              <a:noFill/>
              <a:prstDash val="solid"/>
              <a:miter/>
            </a:ln>
          </p:spPr>
        </p:sp>
        <p:sp>
          <p:nvSpPr>
            <p:cNvPr id="45" name="TextBox 17">
              <a:extLst>
                <a:ext uri="{FF2B5EF4-FFF2-40B4-BE49-F238E27FC236}">
                  <a16:creationId xmlns:a16="http://schemas.microsoft.com/office/drawing/2014/main" id="{E2C05B22-4D22-8B11-90B9-0F92525689AB}"/>
                </a:ext>
              </a:extLst>
            </p:cNvPr>
            <p:cNvSpPr txBox="1"/>
            <p:nvPr/>
          </p:nvSpPr>
          <p:spPr>
            <a:xfrm>
              <a:off x="3676837" y="3943509"/>
              <a:ext cx="665926" cy="723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02</a:t>
              </a:r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DE18C68E-A0D6-56CA-BD06-916C70844356}"/>
                </a:ext>
              </a:extLst>
            </p:cNvPr>
            <p:cNvSpPr/>
            <p:nvPr/>
          </p:nvSpPr>
          <p:spPr>
            <a:xfrm>
              <a:off x="3599999" y="5219700"/>
              <a:ext cx="819601" cy="81960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B49A"/>
            </a:solidFill>
            <a:ln cap="sq">
              <a:noFill/>
              <a:prstDash val="solid"/>
              <a:miter/>
            </a:ln>
          </p:spPr>
        </p:sp>
        <p:sp>
          <p:nvSpPr>
            <p:cNvPr id="48" name="TextBox 20">
              <a:extLst>
                <a:ext uri="{FF2B5EF4-FFF2-40B4-BE49-F238E27FC236}">
                  <a16:creationId xmlns:a16="http://schemas.microsoft.com/office/drawing/2014/main" id="{305F0A43-E463-9D78-0638-5FEA4602CE52}"/>
                </a:ext>
              </a:extLst>
            </p:cNvPr>
            <p:cNvSpPr txBox="1"/>
            <p:nvPr/>
          </p:nvSpPr>
          <p:spPr>
            <a:xfrm>
              <a:off x="3676837" y="5238909"/>
              <a:ext cx="665926" cy="723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03</a:t>
              </a:r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ED1BA703-70A2-6707-027D-5278AB1AC91F}"/>
                </a:ext>
              </a:extLst>
            </p:cNvPr>
            <p:cNvSpPr/>
            <p:nvPr/>
          </p:nvSpPr>
          <p:spPr>
            <a:xfrm>
              <a:off x="3599999" y="6595237"/>
              <a:ext cx="819601" cy="81960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B49A"/>
            </a:solidFill>
            <a:ln cap="sq">
              <a:noFill/>
              <a:prstDash val="solid"/>
              <a:miter/>
            </a:ln>
          </p:spPr>
        </p:sp>
        <p:sp>
          <p:nvSpPr>
            <p:cNvPr id="51" name="TextBox 20">
              <a:extLst>
                <a:ext uri="{FF2B5EF4-FFF2-40B4-BE49-F238E27FC236}">
                  <a16:creationId xmlns:a16="http://schemas.microsoft.com/office/drawing/2014/main" id="{36C8FC59-D1B4-BF3B-9445-70F617D15EFC}"/>
                </a:ext>
              </a:extLst>
            </p:cNvPr>
            <p:cNvSpPr txBox="1"/>
            <p:nvPr/>
          </p:nvSpPr>
          <p:spPr>
            <a:xfrm>
              <a:off x="3676837" y="6614446"/>
              <a:ext cx="665926" cy="723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04</a:t>
              </a:r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86CCFFA2-79D8-08BD-482E-4033B2153076}"/>
                </a:ext>
              </a:extLst>
            </p:cNvPr>
            <p:cNvSpPr/>
            <p:nvPr/>
          </p:nvSpPr>
          <p:spPr>
            <a:xfrm>
              <a:off x="3599999" y="7885768"/>
              <a:ext cx="819601" cy="81960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B49A"/>
            </a:solidFill>
            <a:ln cap="sq">
              <a:noFill/>
              <a:prstDash val="solid"/>
              <a:miter/>
            </a:ln>
          </p:spPr>
        </p:sp>
        <p:sp>
          <p:nvSpPr>
            <p:cNvPr id="54" name="TextBox 20">
              <a:extLst>
                <a:ext uri="{FF2B5EF4-FFF2-40B4-BE49-F238E27FC236}">
                  <a16:creationId xmlns:a16="http://schemas.microsoft.com/office/drawing/2014/main" id="{1D74E038-AD7D-5194-58C4-5385054BA896}"/>
                </a:ext>
              </a:extLst>
            </p:cNvPr>
            <p:cNvSpPr txBox="1"/>
            <p:nvPr/>
          </p:nvSpPr>
          <p:spPr>
            <a:xfrm>
              <a:off x="3676837" y="7904977"/>
              <a:ext cx="665926" cy="723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4374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DAF37-EA4E-DB35-77DF-1F80D0783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40F8B7D-06A1-6D57-2877-B57DD72ABB39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7F14FC5-EFDC-A1F1-E999-38AF9D64BD70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B1CC676-B7C5-8590-EB24-54B0C1EFB99E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BA9577C7-5CE1-4DB5-0678-2F262E7898E9}"/>
              </a:ext>
            </a:extLst>
          </p:cNvPr>
          <p:cNvSpPr txBox="1"/>
          <p:nvPr/>
        </p:nvSpPr>
        <p:spPr>
          <a:xfrm>
            <a:off x="4163584" y="80608"/>
            <a:ext cx="4980416" cy="1156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느낀 점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E0784F9E-2A6B-A418-77E0-D684AA2E50E9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21B7C5AF-60FF-D7C1-7CCA-9AE2E5647CE7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A855CE86-1593-9105-166B-518D007754BF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04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결과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7E6CECD-4462-6324-DD74-4C052A230B19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214C3E8-9363-9D60-9474-B468A7BBB016}"/>
              </a:ext>
            </a:extLst>
          </p:cNvPr>
          <p:cNvGrpSpPr/>
          <p:nvPr/>
        </p:nvGrpSpPr>
        <p:grpSpPr>
          <a:xfrm>
            <a:off x="3598513" y="2648431"/>
            <a:ext cx="11260487" cy="6152669"/>
            <a:chOff x="3674713" y="2552700"/>
            <a:chExt cx="11260487" cy="6152669"/>
          </a:xfrm>
        </p:grpSpPr>
        <p:sp>
          <p:nvSpPr>
            <p:cNvPr id="67" name="AutoShape 21">
              <a:extLst>
                <a:ext uri="{FF2B5EF4-FFF2-40B4-BE49-F238E27FC236}">
                  <a16:creationId xmlns:a16="http://schemas.microsoft.com/office/drawing/2014/main" id="{FD4B3C0D-970A-A729-E365-EB932722B112}"/>
                </a:ext>
              </a:extLst>
            </p:cNvPr>
            <p:cNvSpPr/>
            <p:nvPr/>
          </p:nvSpPr>
          <p:spPr>
            <a:xfrm>
              <a:off x="4953000" y="3695700"/>
              <a:ext cx="9000000" cy="0"/>
            </a:xfrm>
            <a:prstGeom prst="line">
              <a:avLst/>
            </a:prstGeom>
            <a:ln w="28575" cap="rnd">
              <a:solidFill>
                <a:srgbClr val="48664D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68" name="AutoShape 22">
              <a:extLst>
                <a:ext uri="{FF2B5EF4-FFF2-40B4-BE49-F238E27FC236}">
                  <a16:creationId xmlns:a16="http://schemas.microsoft.com/office/drawing/2014/main" id="{57AC0E8F-FDFF-E003-3EF9-28DF2B9F2F1F}"/>
                </a:ext>
              </a:extLst>
            </p:cNvPr>
            <p:cNvSpPr/>
            <p:nvPr/>
          </p:nvSpPr>
          <p:spPr>
            <a:xfrm>
              <a:off x="4953000" y="4973450"/>
              <a:ext cx="9000000" cy="0"/>
            </a:xfrm>
            <a:prstGeom prst="line">
              <a:avLst/>
            </a:prstGeom>
            <a:ln w="28575" cap="rnd">
              <a:solidFill>
                <a:srgbClr val="48664D"/>
              </a:solidFill>
              <a:prstDash val="sysDot"/>
              <a:headEnd type="none" w="sm" len="sm"/>
              <a:tailEnd type="none" w="sm" len="sm"/>
            </a:ln>
          </p:spPr>
        </p:sp>
        <p:grpSp>
          <p:nvGrpSpPr>
            <p:cNvPr id="58" name="Group 12">
              <a:extLst>
                <a:ext uri="{FF2B5EF4-FFF2-40B4-BE49-F238E27FC236}">
                  <a16:creationId xmlns:a16="http://schemas.microsoft.com/office/drawing/2014/main" id="{0E1C69DF-C618-3F2D-0293-BF500A81B6A3}"/>
                </a:ext>
              </a:extLst>
            </p:cNvPr>
            <p:cNvGrpSpPr/>
            <p:nvPr/>
          </p:nvGrpSpPr>
          <p:grpSpPr>
            <a:xfrm>
              <a:off x="3674713" y="2552700"/>
              <a:ext cx="819601" cy="819601"/>
              <a:chOff x="0" y="0"/>
              <a:chExt cx="812800" cy="812800"/>
            </a:xfrm>
          </p:grpSpPr>
          <p:sp>
            <p:nvSpPr>
              <p:cNvPr id="59" name="Freeform 13">
                <a:extLst>
                  <a:ext uri="{FF2B5EF4-FFF2-40B4-BE49-F238E27FC236}">
                    <a16:creationId xmlns:a16="http://schemas.microsoft.com/office/drawing/2014/main" id="{13AB4CE7-A90D-3A40-BE25-706F4BCC513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8664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0" name="TextBox 14">
                <a:extLst>
                  <a:ext uri="{FF2B5EF4-FFF2-40B4-BE49-F238E27FC236}">
                    <a16:creationId xmlns:a16="http://schemas.microsoft.com/office/drawing/2014/main" id="{4A10C37B-B97F-C9E4-15D6-015EE35EE6A4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en-US" sz="2699" b="1" dirty="0">
                    <a:solidFill>
                      <a:srgbClr val="F0F1F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01</a:t>
                </a:r>
              </a:p>
            </p:txBody>
          </p:sp>
        </p:grpSp>
        <p:sp>
          <p:nvSpPr>
            <p:cNvPr id="69" name="TextBox 23">
              <a:extLst>
                <a:ext uri="{FF2B5EF4-FFF2-40B4-BE49-F238E27FC236}">
                  <a16:creationId xmlns:a16="http://schemas.microsoft.com/office/drawing/2014/main" id="{F84915CA-5087-4AA2-9CCC-5D455F3A8A46}"/>
                </a:ext>
              </a:extLst>
            </p:cNvPr>
            <p:cNvSpPr txBox="1"/>
            <p:nvPr/>
          </p:nvSpPr>
          <p:spPr>
            <a:xfrm>
              <a:off x="4953000" y="2787389"/>
              <a:ext cx="9982200" cy="3749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239"/>
                </a:lnSpc>
                <a:spcBef>
                  <a:spcPct val="0"/>
                </a:spcBef>
              </a:pPr>
              <a:r>
                <a:rPr lang="ko-KR" altLang="en-US" sz="24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스마트 팩토리 공정 단계 구현을 통해</a:t>
              </a:r>
              <a:r>
                <a:rPr lang="en-US" altLang="ko-KR" sz="24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 </a:t>
              </a:r>
              <a:r>
                <a:rPr lang="ko-KR" altLang="en-US" sz="24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개발에 대한 재미</a:t>
              </a:r>
              <a:endParaRPr lang="en-US" sz="24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  <p:grpSp>
          <p:nvGrpSpPr>
            <p:cNvPr id="61" name="Group 15">
              <a:extLst>
                <a:ext uri="{FF2B5EF4-FFF2-40B4-BE49-F238E27FC236}">
                  <a16:creationId xmlns:a16="http://schemas.microsoft.com/office/drawing/2014/main" id="{C2BAB109-4A44-17A2-5A3A-56CABF692EF8}"/>
                </a:ext>
              </a:extLst>
            </p:cNvPr>
            <p:cNvGrpSpPr/>
            <p:nvPr/>
          </p:nvGrpSpPr>
          <p:grpSpPr>
            <a:xfrm>
              <a:off x="3674713" y="3924300"/>
              <a:ext cx="819601" cy="819601"/>
              <a:chOff x="0" y="0"/>
              <a:chExt cx="812800" cy="812800"/>
            </a:xfrm>
          </p:grpSpPr>
          <p:sp>
            <p:nvSpPr>
              <p:cNvPr id="62" name="Freeform 16">
                <a:extLst>
                  <a:ext uri="{FF2B5EF4-FFF2-40B4-BE49-F238E27FC236}">
                    <a16:creationId xmlns:a16="http://schemas.microsoft.com/office/drawing/2014/main" id="{9C59ED16-F620-B452-AC4F-E8F901CA548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8664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3" name="TextBox 17">
                <a:extLst>
                  <a:ext uri="{FF2B5EF4-FFF2-40B4-BE49-F238E27FC236}">
                    <a16:creationId xmlns:a16="http://schemas.microsoft.com/office/drawing/2014/main" id="{7117C13E-E5F3-7123-82B2-570E16AEAB05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en-US" sz="2699" b="1" dirty="0">
                    <a:solidFill>
                      <a:srgbClr val="F0F1F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02</a:t>
                </a:r>
              </a:p>
            </p:txBody>
          </p:sp>
        </p:grpSp>
        <p:sp>
          <p:nvSpPr>
            <p:cNvPr id="70" name="TextBox 24">
              <a:extLst>
                <a:ext uri="{FF2B5EF4-FFF2-40B4-BE49-F238E27FC236}">
                  <a16:creationId xmlns:a16="http://schemas.microsoft.com/office/drawing/2014/main" id="{3DEF69EE-545D-57A5-50B0-DFD2EAD590AA}"/>
                </a:ext>
              </a:extLst>
            </p:cNvPr>
            <p:cNvSpPr txBox="1"/>
            <p:nvPr/>
          </p:nvSpPr>
          <p:spPr>
            <a:xfrm>
              <a:off x="4953000" y="4158989"/>
              <a:ext cx="7368502" cy="3749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239"/>
                </a:lnSpc>
                <a:spcBef>
                  <a:spcPct val="0"/>
                </a:spcBef>
              </a:pPr>
              <a:r>
                <a:rPr lang="ko-KR" altLang="en-US" sz="24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데이터베이스 최적화 및 관리 개선</a:t>
              </a:r>
              <a:endParaRPr lang="en-US" sz="24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  <p:grpSp>
          <p:nvGrpSpPr>
            <p:cNvPr id="64" name="Group 18">
              <a:extLst>
                <a:ext uri="{FF2B5EF4-FFF2-40B4-BE49-F238E27FC236}">
                  <a16:creationId xmlns:a16="http://schemas.microsoft.com/office/drawing/2014/main" id="{2BAA6E2F-4671-3927-CA28-EE60162F48B6}"/>
                </a:ext>
              </a:extLst>
            </p:cNvPr>
            <p:cNvGrpSpPr/>
            <p:nvPr/>
          </p:nvGrpSpPr>
          <p:grpSpPr>
            <a:xfrm>
              <a:off x="3674713" y="5219700"/>
              <a:ext cx="819601" cy="819601"/>
              <a:chOff x="0" y="0"/>
              <a:chExt cx="812800" cy="812800"/>
            </a:xfrm>
          </p:grpSpPr>
          <p:sp>
            <p:nvSpPr>
              <p:cNvPr id="65" name="Freeform 19">
                <a:extLst>
                  <a:ext uri="{FF2B5EF4-FFF2-40B4-BE49-F238E27FC236}">
                    <a16:creationId xmlns:a16="http://schemas.microsoft.com/office/drawing/2014/main" id="{E19DEED3-AC20-23C7-8CD5-D6208FEABC9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8664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6" name="TextBox 20">
                <a:extLst>
                  <a:ext uri="{FF2B5EF4-FFF2-40B4-BE49-F238E27FC236}">
                    <a16:creationId xmlns:a16="http://schemas.microsoft.com/office/drawing/2014/main" id="{1F29A007-D5E4-D5C5-B9A0-5D588FD29D7D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en-US" sz="2699" b="1" dirty="0">
                    <a:solidFill>
                      <a:srgbClr val="F0F1F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03</a:t>
                </a:r>
              </a:p>
            </p:txBody>
          </p:sp>
        </p:grpSp>
        <p:sp>
          <p:nvSpPr>
            <p:cNvPr id="71" name="TextBox 25">
              <a:extLst>
                <a:ext uri="{FF2B5EF4-FFF2-40B4-BE49-F238E27FC236}">
                  <a16:creationId xmlns:a16="http://schemas.microsoft.com/office/drawing/2014/main" id="{54062C34-FA6A-8DAC-0CD4-895D14AEE4F1}"/>
                </a:ext>
              </a:extLst>
            </p:cNvPr>
            <p:cNvSpPr txBox="1"/>
            <p:nvPr/>
          </p:nvSpPr>
          <p:spPr>
            <a:xfrm>
              <a:off x="4952999" y="5454389"/>
              <a:ext cx="7865713" cy="3749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239"/>
                </a:lnSpc>
                <a:spcBef>
                  <a:spcPct val="0"/>
                </a:spcBef>
              </a:pPr>
              <a:r>
                <a:rPr lang="ko-KR" altLang="en-US" sz="24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확장성</a:t>
              </a:r>
              <a:r>
                <a:rPr lang="en-US" altLang="ko-KR" sz="24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, </a:t>
              </a:r>
              <a:r>
                <a:rPr lang="ko-KR" altLang="en-US" sz="24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유지보수성 강화</a:t>
              </a:r>
              <a:r>
                <a:rPr lang="en-US" altLang="ko-KR" sz="24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, </a:t>
              </a:r>
              <a:r>
                <a:rPr lang="ko-KR" altLang="en-US" sz="24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성능 향상에 대한 경험</a:t>
              </a:r>
              <a:endParaRPr lang="en-US" sz="24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  <p:sp>
          <p:nvSpPr>
            <p:cNvPr id="5" name="AutoShape 22">
              <a:extLst>
                <a:ext uri="{FF2B5EF4-FFF2-40B4-BE49-F238E27FC236}">
                  <a16:creationId xmlns:a16="http://schemas.microsoft.com/office/drawing/2014/main" id="{89CBD75B-3B18-DD5B-3B79-E3189CE2268E}"/>
                </a:ext>
              </a:extLst>
            </p:cNvPr>
            <p:cNvSpPr/>
            <p:nvPr/>
          </p:nvSpPr>
          <p:spPr>
            <a:xfrm>
              <a:off x="4953000" y="6251200"/>
              <a:ext cx="9000000" cy="0"/>
            </a:xfrm>
            <a:prstGeom prst="line">
              <a:avLst/>
            </a:prstGeom>
            <a:ln w="28575" cap="rnd">
              <a:solidFill>
                <a:srgbClr val="48664D"/>
              </a:solidFill>
              <a:prstDash val="sysDot"/>
              <a:headEnd type="none" w="sm" len="sm"/>
              <a:tailEnd type="none" w="sm" len="sm"/>
            </a:ln>
          </p:spPr>
        </p:sp>
        <p:grpSp>
          <p:nvGrpSpPr>
            <p:cNvPr id="8" name="Group 18">
              <a:extLst>
                <a:ext uri="{FF2B5EF4-FFF2-40B4-BE49-F238E27FC236}">
                  <a16:creationId xmlns:a16="http://schemas.microsoft.com/office/drawing/2014/main" id="{DFBA3168-6DA0-BCD1-3DFE-969B02D0DB5C}"/>
                </a:ext>
              </a:extLst>
            </p:cNvPr>
            <p:cNvGrpSpPr/>
            <p:nvPr/>
          </p:nvGrpSpPr>
          <p:grpSpPr>
            <a:xfrm>
              <a:off x="3674713" y="6595237"/>
              <a:ext cx="819601" cy="819601"/>
              <a:chOff x="0" y="0"/>
              <a:chExt cx="812800" cy="812800"/>
            </a:xfrm>
          </p:grpSpPr>
          <p:sp>
            <p:nvSpPr>
              <p:cNvPr id="10" name="Freeform 19">
                <a:extLst>
                  <a:ext uri="{FF2B5EF4-FFF2-40B4-BE49-F238E27FC236}">
                    <a16:creationId xmlns:a16="http://schemas.microsoft.com/office/drawing/2014/main" id="{C9C12D02-2236-C39E-A78E-56B2FA1574A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8664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1" name="TextBox 20">
                <a:extLst>
                  <a:ext uri="{FF2B5EF4-FFF2-40B4-BE49-F238E27FC236}">
                    <a16:creationId xmlns:a16="http://schemas.microsoft.com/office/drawing/2014/main" id="{932EB5EE-9D9E-3B96-471A-4D5886AAB4A8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en-US" sz="2699" b="1" dirty="0">
                    <a:solidFill>
                      <a:srgbClr val="F0F1F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04</a:t>
                </a:r>
              </a:p>
            </p:txBody>
          </p:sp>
        </p:grpSp>
        <p:sp>
          <p:nvSpPr>
            <p:cNvPr id="9" name="TextBox 25">
              <a:extLst>
                <a:ext uri="{FF2B5EF4-FFF2-40B4-BE49-F238E27FC236}">
                  <a16:creationId xmlns:a16="http://schemas.microsoft.com/office/drawing/2014/main" id="{C46ACB61-1EAF-83FD-B685-56F53EFCF0BF}"/>
                </a:ext>
              </a:extLst>
            </p:cNvPr>
            <p:cNvSpPr txBox="1"/>
            <p:nvPr/>
          </p:nvSpPr>
          <p:spPr>
            <a:xfrm>
              <a:off x="4952999" y="6825989"/>
              <a:ext cx="8475314" cy="3749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239"/>
                </a:lnSpc>
                <a:spcBef>
                  <a:spcPct val="0"/>
                </a:spcBef>
              </a:pPr>
              <a:r>
                <a:rPr lang="ko-KR" altLang="en-US" sz="24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문제 해결 과정에 대한 경험으로 문제 해결 능력 향상</a:t>
              </a:r>
              <a:endParaRPr lang="en-US" sz="24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  <p:sp>
          <p:nvSpPr>
            <p:cNvPr id="12" name="AutoShape 22">
              <a:extLst>
                <a:ext uri="{FF2B5EF4-FFF2-40B4-BE49-F238E27FC236}">
                  <a16:creationId xmlns:a16="http://schemas.microsoft.com/office/drawing/2014/main" id="{427248BD-29E1-365C-72B8-323C6DB19621}"/>
                </a:ext>
              </a:extLst>
            </p:cNvPr>
            <p:cNvSpPr/>
            <p:nvPr/>
          </p:nvSpPr>
          <p:spPr>
            <a:xfrm>
              <a:off x="4953000" y="7528950"/>
              <a:ext cx="9000000" cy="0"/>
            </a:xfrm>
            <a:prstGeom prst="line">
              <a:avLst/>
            </a:prstGeom>
            <a:ln w="28575" cap="rnd">
              <a:solidFill>
                <a:srgbClr val="48664D"/>
              </a:solidFill>
              <a:prstDash val="sysDot"/>
              <a:headEnd type="none" w="sm" len="sm"/>
              <a:tailEnd type="none" w="sm" len="sm"/>
            </a:ln>
          </p:spPr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F8D14AE6-4521-D207-7E04-9E3B02851CFE}"/>
                </a:ext>
              </a:extLst>
            </p:cNvPr>
            <p:cNvGrpSpPr/>
            <p:nvPr/>
          </p:nvGrpSpPr>
          <p:grpSpPr>
            <a:xfrm>
              <a:off x="3674713" y="7885768"/>
              <a:ext cx="819601" cy="819601"/>
              <a:chOff x="0" y="0"/>
              <a:chExt cx="812800" cy="812800"/>
            </a:xfrm>
          </p:grpSpPr>
          <p:sp>
            <p:nvSpPr>
              <p:cNvPr id="16" name="Freeform 19">
                <a:extLst>
                  <a:ext uri="{FF2B5EF4-FFF2-40B4-BE49-F238E27FC236}">
                    <a16:creationId xmlns:a16="http://schemas.microsoft.com/office/drawing/2014/main" id="{4F991684-2198-E5CC-5699-3B9629366FB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8664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7" name="TextBox 20">
                <a:extLst>
                  <a:ext uri="{FF2B5EF4-FFF2-40B4-BE49-F238E27FC236}">
                    <a16:creationId xmlns:a16="http://schemas.microsoft.com/office/drawing/2014/main" id="{E8793B1C-ADFB-38E7-B30C-2F81A525B8B1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en-US" sz="2699" b="1" dirty="0">
                    <a:solidFill>
                      <a:srgbClr val="F0F1F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05</a:t>
                </a:r>
              </a:p>
            </p:txBody>
          </p:sp>
        </p:grpSp>
        <p:sp>
          <p:nvSpPr>
            <p:cNvPr id="15" name="TextBox 25">
              <a:extLst>
                <a:ext uri="{FF2B5EF4-FFF2-40B4-BE49-F238E27FC236}">
                  <a16:creationId xmlns:a16="http://schemas.microsoft.com/office/drawing/2014/main" id="{F5364256-DD4C-7FD6-EE08-CD724133B8BA}"/>
                </a:ext>
              </a:extLst>
            </p:cNvPr>
            <p:cNvSpPr txBox="1"/>
            <p:nvPr/>
          </p:nvSpPr>
          <p:spPr>
            <a:xfrm>
              <a:off x="4952999" y="8121389"/>
              <a:ext cx="9161113" cy="3749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239"/>
                </a:lnSpc>
                <a:spcBef>
                  <a:spcPct val="0"/>
                </a:spcBef>
              </a:pPr>
              <a:r>
                <a:rPr lang="ko-KR" altLang="en-US" sz="24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협업을 통해 시스템 고도화 및 기술적 문제 해결</a:t>
              </a:r>
              <a:endParaRPr lang="en-US" sz="24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02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DA678-3A14-4718-214F-33813C2F0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3F53E1D-3D45-F078-3AAC-89323CBA3AD9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A5601A6-E2D9-3EB0-3633-A82A7FB8EA0A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7634FA7-50DA-C9E8-9DEB-C044E13F997F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5" name="Group 2">
            <a:extLst>
              <a:ext uri="{FF2B5EF4-FFF2-40B4-BE49-F238E27FC236}">
                <a16:creationId xmlns:a16="http://schemas.microsoft.com/office/drawing/2014/main" id="{2A9CADF4-A734-0239-FB68-B069770D4625}"/>
              </a:ext>
            </a:extLst>
          </p:cNvPr>
          <p:cNvGrpSpPr/>
          <p:nvPr/>
        </p:nvGrpSpPr>
        <p:grpSpPr>
          <a:xfrm>
            <a:off x="152400" y="523061"/>
            <a:ext cx="5562600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9960B7B6-A540-398D-FD9C-7213E3F8FFF4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F97032D3-E8D8-7522-0F73-23C3C183307A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05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향후 발전 방향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2E08C2F-4005-F3CD-F699-9C0D4C01DCDA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5551AF3-8C2F-7C15-633C-FF1ECE246049}"/>
              </a:ext>
            </a:extLst>
          </p:cNvPr>
          <p:cNvSpPr txBox="1"/>
          <p:nvPr/>
        </p:nvSpPr>
        <p:spPr>
          <a:xfrm>
            <a:off x="914400" y="3495442"/>
            <a:ext cx="3810000" cy="436190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 dirty="0">
              <a:latin typeface="맑은 고딕" panose="020B0503020000020004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EC76E08-C32B-45E5-CEB1-B37C939EC03F}"/>
              </a:ext>
            </a:extLst>
          </p:cNvPr>
          <p:cNvGrpSpPr/>
          <p:nvPr/>
        </p:nvGrpSpPr>
        <p:grpSpPr>
          <a:xfrm>
            <a:off x="914400" y="3102327"/>
            <a:ext cx="3810000" cy="2493594"/>
            <a:chOff x="914400" y="3102327"/>
            <a:chExt cx="3810000" cy="2493594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BEB169B4-0B9C-F329-8D9E-C120F84ED5A0}"/>
                </a:ext>
              </a:extLst>
            </p:cNvPr>
            <p:cNvSpPr/>
            <p:nvPr/>
          </p:nvSpPr>
          <p:spPr>
            <a:xfrm>
              <a:off x="914400" y="3664554"/>
              <a:ext cx="3810000" cy="1931367"/>
            </a:xfrm>
            <a:custGeom>
              <a:avLst/>
              <a:gdLst/>
              <a:ahLst/>
              <a:cxnLst/>
              <a:rect l="l" t="t" r="r" b="b"/>
              <a:pathLst>
                <a:path w="876727" h="1180769">
                  <a:moveTo>
                    <a:pt x="0" y="0"/>
                  </a:moveTo>
                  <a:lnTo>
                    <a:pt x="876727" y="0"/>
                  </a:lnTo>
                  <a:lnTo>
                    <a:pt x="876727" y="1180769"/>
                  </a:lnTo>
                  <a:lnTo>
                    <a:pt x="0" y="118076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8772528-68E7-E676-144D-E0A2F348D00D}"/>
                </a:ext>
              </a:extLst>
            </p:cNvPr>
            <p:cNvSpPr/>
            <p:nvPr/>
          </p:nvSpPr>
          <p:spPr>
            <a:xfrm>
              <a:off x="2321385" y="3102327"/>
              <a:ext cx="1102405" cy="1124453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F5F21264-BE9B-99EE-FC70-E74473E66ECA}"/>
                </a:ext>
              </a:extLst>
            </p:cNvPr>
            <p:cNvSpPr txBox="1"/>
            <p:nvPr/>
          </p:nvSpPr>
          <p:spPr>
            <a:xfrm>
              <a:off x="2424735" y="3141859"/>
              <a:ext cx="895704" cy="979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2065544-AE1D-89E0-A7CE-15755D95215C}"/>
                </a:ext>
              </a:extLst>
            </p:cNvPr>
            <p:cNvSpPr/>
            <p:nvPr/>
          </p:nvSpPr>
          <p:spPr>
            <a:xfrm>
              <a:off x="2398663" y="3179605"/>
              <a:ext cx="950881" cy="969899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E7AA50-0DE7-29CD-F8E1-457EADEA0DFB}"/>
                </a:ext>
              </a:extLst>
            </p:cNvPr>
            <p:cNvSpPr txBox="1"/>
            <p:nvPr/>
          </p:nvSpPr>
          <p:spPr>
            <a:xfrm>
              <a:off x="2487808" y="3202337"/>
              <a:ext cx="772591" cy="856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01</a:t>
              </a:r>
            </a:p>
          </p:txBody>
        </p:sp>
        <p:sp>
          <p:nvSpPr>
            <p:cNvPr id="54" name="TextBox 51">
              <a:extLst>
                <a:ext uri="{FF2B5EF4-FFF2-40B4-BE49-F238E27FC236}">
                  <a16:creationId xmlns:a16="http://schemas.microsoft.com/office/drawing/2014/main" id="{3850C9DF-734D-563F-DA04-8D9057353BFC}"/>
                </a:ext>
              </a:extLst>
            </p:cNvPr>
            <p:cNvSpPr txBox="1"/>
            <p:nvPr/>
          </p:nvSpPr>
          <p:spPr>
            <a:xfrm>
              <a:off x="914400" y="4572872"/>
              <a:ext cx="3810000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239"/>
                </a:lnSpc>
                <a:spcBef>
                  <a:spcPct val="0"/>
                </a:spcBef>
              </a:pPr>
              <a:r>
                <a:rPr lang="ko-KR" altLang="en-US" sz="2699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전체 공정 자동화</a:t>
              </a:r>
              <a:endParaRPr lang="en-US" altLang="ko-KR" sz="2699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28" name="TextBox 51">
            <a:extLst>
              <a:ext uri="{FF2B5EF4-FFF2-40B4-BE49-F238E27FC236}">
                <a16:creationId xmlns:a16="http://schemas.microsoft.com/office/drawing/2014/main" id="{260F2992-8375-ADAC-6D39-97E6EFDAF67C}"/>
              </a:ext>
            </a:extLst>
          </p:cNvPr>
          <p:cNvSpPr txBox="1"/>
          <p:nvPr/>
        </p:nvSpPr>
        <p:spPr>
          <a:xfrm>
            <a:off x="914400" y="6000086"/>
            <a:ext cx="3817257" cy="1192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주요 불량 유형</a:t>
            </a:r>
            <a:r>
              <a:rPr lang="en-US" altLang="ko-KR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 </a:t>
            </a:r>
            <a:r>
              <a:rPr lang="ko-KR" altLang="en-US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및 발생 빈도 분석</a:t>
            </a:r>
            <a:endParaRPr lang="en-US" altLang="ko-KR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불량 원인 예측 </a:t>
            </a:r>
            <a:endParaRPr lang="en-US" altLang="ko-KR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불량 공정 자동 개선</a:t>
            </a:r>
            <a:endParaRPr lang="en-US" altLang="ko-KR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078BA3C-FDEB-D1EA-C553-2DB490A4E931}"/>
              </a:ext>
            </a:extLst>
          </p:cNvPr>
          <p:cNvSpPr txBox="1"/>
          <p:nvPr/>
        </p:nvSpPr>
        <p:spPr>
          <a:xfrm>
            <a:off x="5156200" y="3479215"/>
            <a:ext cx="3810000" cy="437813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 dirty="0">
              <a:latin typeface="맑은 고딕" panose="020B0503020000020004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F56CE95-4A3F-A404-6C99-4C56BA524E79}"/>
              </a:ext>
            </a:extLst>
          </p:cNvPr>
          <p:cNvGrpSpPr/>
          <p:nvPr/>
        </p:nvGrpSpPr>
        <p:grpSpPr>
          <a:xfrm>
            <a:off x="5156200" y="3086100"/>
            <a:ext cx="3810000" cy="2501069"/>
            <a:chOff x="5156200" y="3086100"/>
            <a:chExt cx="3810000" cy="250106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4F453B4-6E71-BF16-001C-79CA444E4162}"/>
                </a:ext>
              </a:extLst>
            </p:cNvPr>
            <p:cNvSpPr/>
            <p:nvPr/>
          </p:nvSpPr>
          <p:spPr>
            <a:xfrm>
              <a:off x="5156200" y="3648327"/>
              <a:ext cx="3810000" cy="1938842"/>
            </a:xfrm>
            <a:custGeom>
              <a:avLst/>
              <a:gdLst/>
              <a:ahLst/>
              <a:cxnLst/>
              <a:rect l="l" t="t" r="r" b="b"/>
              <a:pathLst>
                <a:path w="876727" h="1185338">
                  <a:moveTo>
                    <a:pt x="0" y="0"/>
                  </a:moveTo>
                  <a:lnTo>
                    <a:pt x="876727" y="0"/>
                  </a:lnTo>
                  <a:lnTo>
                    <a:pt x="876727" y="1185338"/>
                  </a:lnTo>
                  <a:lnTo>
                    <a:pt x="0" y="11853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670C63D-3837-81C3-07E0-A99671E2B060}"/>
                </a:ext>
              </a:extLst>
            </p:cNvPr>
            <p:cNvSpPr/>
            <p:nvPr/>
          </p:nvSpPr>
          <p:spPr>
            <a:xfrm>
              <a:off x="6563185" y="3086100"/>
              <a:ext cx="1102405" cy="1124453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DAA6CF76-9E58-C314-CD46-5DC91FC0CD41}"/>
                </a:ext>
              </a:extLst>
            </p:cNvPr>
            <p:cNvSpPr txBox="1"/>
            <p:nvPr/>
          </p:nvSpPr>
          <p:spPr>
            <a:xfrm>
              <a:off x="6666535" y="3125632"/>
              <a:ext cx="895704" cy="979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D423FE13-AD9C-25CC-7E74-5B275546770E}"/>
                </a:ext>
              </a:extLst>
            </p:cNvPr>
            <p:cNvSpPr/>
            <p:nvPr/>
          </p:nvSpPr>
          <p:spPr>
            <a:xfrm>
              <a:off x="6640462" y="3163377"/>
              <a:ext cx="950881" cy="969899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9" name="TextBox 35">
              <a:extLst>
                <a:ext uri="{FF2B5EF4-FFF2-40B4-BE49-F238E27FC236}">
                  <a16:creationId xmlns:a16="http://schemas.microsoft.com/office/drawing/2014/main" id="{49CB9D78-96BD-DD1E-10CA-3A441D5DE547}"/>
                </a:ext>
              </a:extLst>
            </p:cNvPr>
            <p:cNvSpPr txBox="1"/>
            <p:nvPr/>
          </p:nvSpPr>
          <p:spPr>
            <a:xfrm>
              <a:off x="6729607" y="3186109"/>
              <a:ext cx="772591" cy="856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02</a:t>
              </a:r>
            </a:p>
          </p:txBody>
        </p:sp>
        <p:sp>
          <p:nvSpPr>
            <p:cNvPr id="55" name="TextBox 52">
              <a:extLst>
                <a:ext uri="{FF2B5EF4-FFF2-40B4-BE49-F238E27FC236}">
                  <a16:creationId xmlns:a16="http://schemas.microsoft.com/office/drawing/2014/main" id="{4C061E4E-980C-CDAD-8B99-1E47C375B010}"/>
                </a:ext>
              </a:extLst>
            </p:cNvPr>
            <p:cNvSpPr txBox="1"/>
            <p:nvPr/>
          </p:nvSpPr>
          <p:spPr>
            <a:xfrm>
              <a:off x="5156200" y="4564141"/>
              <a:ext cx="3810000" cy="8207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239"/>
                </a:lnSpc>
                <a:spcBef>
                  <a:spcPct val="0"/>
                </a:spcBef>
              </a:pPr>
              <a:r>
                <a:rPr lang="ko-KR" altLang="en-US" sz="2699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다양한 품목 및 단계의</a:t>
              </a:r>
              <a:endParaRPr lang="en-US" altLang="ko-KR" sz="2699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  <a:p>
              <a:pPr marL="0" lvl="0" indent="0" algn="ctr">
                <a:lnSpc>
                  <a:spcPts val="3239"/>
                </a:lnSpc>
                <a:spcBef>
                  <a:spcPct val="0"/>
                </a:spcBef>
              </a:pPr>
              <a:r>
                <a:rPr lang="ko-KR" altLang="en-US" sz="2699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공정 구현</a:t>
              </a:r>
              <a:endParaRPr lang="en-US" sz="2699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50" name="TextBox 51">
            <a:extLst>
              <a:ext uri="{FF2B5EF4-FFF2-40B4-BE49-F238E27FC236}">
                <a16:creationId xmlns:a16="http://schemas.microsoft.com/office/drawing/2014/main" id="{BCFD98B1-74C4-1939-243E-5E4B17A42132}"/>
              </a:ext>
            </a:extLst>
          </p:cNvPr>
          <p:cNvSpPr txBox="1"/>
          <p:nvPr/>
        </p:nvSpPr>
        <p:spPr>
          <a:xfrm>
            <a:off x="5148943" y="6000086"/>
            <a:ext cx="3810000" cy="1192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공정 품목 확대</a:t>
            </a:r>
            <a:endParaRPr lang="en-US" altLang="ko-KR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공정 단계 확대</a:t>
            </a:r>
            <a:endParaRPr lang="en-US" altLang="ko-KR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공정 최적화로 효율성 향상</a:t>
            </a:r>
            <a:endParaRPr lang="en-US" altLang="ko-KR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C289D06-EC1D-01EE-D575-AEC83535210B}"/>
              </a:ext>
            </a:extLst>
          </p:cNvPr>
          <p:cNvGrpSpPr/>
          <p:nvPr/>
        </p:nvGrpSpPr>
        <p:grpSpPr>
          <a:xfrm>
            <a:off x="9398000" y="3086100"/>
            <a:ext cx="3810000" cy="2501069"/>
            <a:chOff x="9398000" y="3086100"/>
            <a:chExt cx="3810000" cy="250106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F4830C64-83C2-C658-708D-B2946099FAF6}"/>
                </a:ext>
              </a:extLst>
            </p:cNvPr>
            <p:cNvGrpSpPr/>
            <p:nvPr/>
          </p:nvGrpSpPr>
          <p:grpSpPr>
            <a:xfrm>
              <a:off x="9398000" y="3648327"/>
              <a:ext cx="3810000" cy="1938842"/>
              <a:chOff x="0" y="0"/>
              <a:chExt cx="876727" cy="1185338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D071EAEC-2594-24C1-D247-0276E623A9B2}"/>
                  </a:ext>
                </a:extLst>
              </p:cNvPr>
              <p:cNvSpPr/>
              <p:nvPr/>
            </p:nvSpPr>
            <p:spPr>
              <a:xfrm>
                <a:off x="0" y="0"/>
                <a:ext cx="876727" cy="1185338"/>
              </a:xfrm>
              <a:custGeom>
                <a:avLst/>
                <a:gdLst/>
                <a:ahLst/>
                <a:cxnLst/>
                <a:rect l="l" t="t" r="r" b="b"/>
                <a:pathLst>
                  <a:path w="876727" h="1185338">
                    <a:moveTo>
                      <a:pt x="0" y="0"/>
                    </a:moveTo>
                    <a:lnTo>
                      <a:pt x="876727" y="0"/>
                    </a:lnTo>
                    <a:lnTo>
                      <a:pt x="876727" y="1185338"/>
                    </a:lnTo>
                    <a:lnTo>
                      <a:pt x="0" y="1185338"/>
                    </a:lnTo>
                    <a:close/>
                  </a:path>
                </a:pathLst>
              </a:custGeom>
              <a:solidFill>
                <a:srgbClr val="F0F1F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DB86B2ED-A11A-37F2-2716-FD2F8F7EBE0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76727" cy="12329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EAEAB0C-C845-0C37-88F3-CF6F6E6F3DF5}"/>
                </a:ext>
              </a:extLst>
            </p:cNvPr>
            <p:cNvGrpSpPr/>
            <p:nvPr/>
          </p:nvGrpSpPr>
          <p:grpSpPr>
            <a:xfrm>
              <a:off x="10777398" y="3086100"/>
              <a:ext cx="1102405" cy="1124453"/>
              <a:chOff x="0" y="0"/>
              <a:chExt cx="812800" cy="812800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AEA550F4-6629-A577-4C2D-9D23E2FA489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" name="TextBox 26">
                <a:extLst>
                  <a:ext uri="{FF2B5EF4-FFF2-40B4-BE49-F238E27FC236}">
                    <a16:creationId xmlns:a16="http://schemas.microsoft.com/office/drawing/2014/main" id="{373273A2-33AE-DC63-54FC-F8DF656CD39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40" name="Group 36">
              <a:extLst>
                <a:ext uri="{FF2B5EF4-FFF2-40B4-BE49-F238E27FC236}">
                  <a16:creationId xmlns:a16="http://schemas.microsoft.com/office/drawing/2014/main" id="{16967D8F-E8D2-D9DC-9B12-C68498F49934}"/>
                </a:ext>
              </a:extLst>
            </p:cNvPr>
            <p:cNvGrpSpPr/>
            <p:nvPr/>
          </p:nvGrpSpPr>
          <p:grpSpPr>
            <a:xfrm>
              <a:off x="10853160" y="3163377"/>
              <a:ext cx="950881" cy="969899"/>
              <a:chOff x="0" y="0"/>
              <a:chExt cx="812800" cy="812800"/>
            </a:xfrm>
          </p:grpSpPr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10891906-BF46-1133-894A-159374BF740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8664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2" name="TextBox 38">
                <a:extLst>
                  <a:ext uri="{FF2B5EF4-FFF2-40B4-BE49-F238E27FC236}">
                    <a16:creationId xmlns:a16="http://schemas.microsoft.com/office/drawing/2014/main" id="{55D10032-3E1B-B50A-150C-32789F09401D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en-US" sz="2699" b="1" dirty="0">
                    <a:solidFill>
                      <a:srgbClr val="F0F1F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03</a:t>
                </a:r>
              </a:p>
            </p:txBody>
          </p:sp>
        </p:grpSp>
        <p:sp>
          <p:nvSpPr>
            <p:cNvPr id="52" name="TextBox 52">
              <a:extLst>
                <a:ext uri="{FF2B5EF4-FFF2-40B4-BE49-F238E27FC236}">
                  <a16:creationId xmlns:a16="http://schemas.microsoft.com/office/drawing/2014/main" id="{8EDAC629-5793-2C40-65E1-79900FC54A09}"/>
                </a:ext>
              </a:extLst>
            </p:cNvPr>
            <p:cNvSpPr txBox="1"/>
            <p:nvPr/>
          </p:nvSpPr>
          <p:spPr>
            <a:xfrm>
              <a:off x="9398000" y="4398962"/>
              <a:ext cx="3810000" cy="8207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239"/>
                </a:lnSpc>
                <a:spcBef>
                  <a:spcPct val="0"/>
                </a:spcBef>
              </a:pPr>
              <a:r>
                <a:rPr lang="ko-KR" altLang="en-US" sz="2699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클라우드 기반 </a:t>
              </a:r>
              <a:endParaRPr lang="en-US" altLang="ko-KR" sz="2699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  <a:p>
              <a:pPr marL="0" lvl="0" indent="0" algn="ctr">
                <a:lnSpc>
                  <a:spcPts val="3239"/>
                </a:lnSpc>
                <a:spcBef>
                  <a:spcPct val="0"/>
                </a:spcBef>
              </a:pPr>
              <a:r>
                <a:rPr lang="ko-KR" altLang="en-US" sz="2699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원격 모니터링</a:t>
              </a:r>
              <a:endParaRPr lang="en-US" sz="2699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53" name="TextBox 51">
            <a:extLst>
              <a:ext uri="{FF2B5EF4-FFF2-40B4-BE49-F238E27FC236}">
                <a16:creationId xmlns:a16="http://schemas.microsoft.com/office/drawing/2014/main" id="{BD4A3813-014D-D5D9-10B8-7800D9FBCC07}"/>
              </a:ext>
            </a:extLst>
          </p:cNvPr>
          <p:cNvSpPr txBox="1"/>
          <p:nvPr/>
        </p:nvSpPr>
        <p:spPr>
          <a:xfrm>
            <a:off x="9390743" y="6000086"/>
            <a:ext cx="3810000" cy="1192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관리자용 모바일 앱 개발</a:t>
            </a:r>
            <a:endParaRPr lang="en-US" altLang="ko-KR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클라우드 기반 웹 대시보드 구축</a:t>
            </a:r>
            <a:endParaRPr lang="en-US" altLang="ko-KR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원격 모니터링 및 관리 기능 구현</a:t>
            </a:r>
            <a:endParaRPr lang="en-US" altLang="ko-KR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281DBE4-4DC1-8312-0019-786BD79D47E0}"/>
              </a:ext>
            </a:extLst>
          </p:cNvPr>
          <p:cNvGrpSpPr/>
          <p:nvPr/>
        </p:nvGrpSpPr>
        <p:grpSpPr>
          <a:xfrm>
            <a:off x="13639800" y="3086100"/>
            <a:ext cx="3810000" cy="2514600"/>
            <a:chOff x="13639800" y="3086100"/>
            <a:chExt cx="3810000" cy="2514600"/>
          </a:xfrm>
        </p:grpSpPr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881E92F4-0FA8-99C6-E144-7FF7D4AB5A52}"/>
                </a:ext>
              </a:extLst>
            </p:cNvPr>
            <p:cNvGrpSpPr/>
            <p:nvPr/>
          </p:nvGrpSpPr>
          <p:grpSpPr>
            <a:xfrm>
              <a:off x="13639800" y="3583959"/>
              <a:ext cx="3810000" cy="2016741"/>
              <a:chOff x="0" y="-47625"/>
              <a:chExt cx="876727" cy="1232963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754229E-1CA7-D8EF-1BD9-0538D0E0FB4A}"/>
                  </a:ext>
                </a:extLst>
              </p:cNvPr>
              <p:cNvSpPr/>
              <p:nvPr/>
            </p:nvSpPr>
            <p:spPr>
              <a:xfrm>
                <a:off x="0" y="0"/>
                <a:ext cx="876727" cy="1185338"/>
              </a:xfrm>
              <a:custGeom>
                <a:avLst/>
                <a:gdLst/>
                <a:ahLst/>
                <a:cxnLst/>
                <a:rect l="l" t="t" r="r" b="b"/>
                <a:pathLst>
                  <a:path w="876727" h="1185338">
                    <a:moveTo>
                      <a:pt x="0" y="0"/>
                    </a:moveTo>
                    <a:lnTo>
                      <a:pt x="876727" y="0"/>
                    </a:lnTo>
                    <a:lnTo>
                      <a:pt x="876727" y="1185338"/>
                    </a:lnTo>
                    <a:lnTo>
                      <a:pt x="0" y="1185338"/>
                    </a:lnTo>
                    <a:close/>
                  </a:path>
                </a:pathLst>
              </a:custGeom>
              <a:solidFill>
                <a:srgbClr val="F0F1F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B4B5CC9D-6F43-69F9-BC5A-C4C55C723AF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76727" cy="12329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FCA5FC45-E506-B7D5-F3E9-E56AE47EE6F6}"/>
                </a:ext>
              </a:extLst>
            </p:cNvPr>
            <p:cNvGrpSpPr/>
            <p:nvPr/>
          </p:nvGrpSpPr>
          <p:grpSpPr>
            <a:xfrm>
              <a:off x="15019198" y="3086100"/>
              <a:ext cx="1102405" cy="1124453"/>
              <a:chOff x="0" y="0"/>
              <a:chExt cx="812800" cy="812800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6F1D76E-B2F4-5C89-CCA1-CBE22EF5D5E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76BF7E-8B6A-A3EB-01F9-2FD1070F996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43" name="Group 39">
              <a:extLst>
                <a:ext uri="{FF2B5EF4-FFF2-40B4-BE49-F238E27FC236}">
                  <a16:creationId xmlns:a16="http://schemas.microsoft.com/office/drawing/2014/main" id="{0847F8A8-B80A-D081-4B8F-F7BD912A0973}"/>
                </a:ext>
              </a:extLst>
            </p:cNvPr>
            <p:cNvGrpSpPr/>
            <p:nvPr/>
          </p:nvGrpSpPr>
          <p:grpSpPr>
            <a:xfrm>
              <a:off x="15094960" y="3163377"/>
              <a:ext cx="950881" cy="969899"/>
              <a:chOff x="0" y="0"/>
              <a:chExt cx="812800" cy="812800"/>
            </a:xfrm>
          </p:grpSpPr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E7AE3EAA-0246-884A-5565-8BAE36F1E32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8664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5" name="TextBox 41">
                <a:extLst>
                  <a:ext uri="{FF2B5EF4-FFF2-40B4-BE49-F238E27FC236}">
                    <a16:creationId xmlns:a16="http://schemas.microsoft.com/office/drawing/2014/main" id="{AF1EAD5D-4D83-B323-4E27-58FB6E3EAF21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en-US" sz="2699" b="1" dirty="0">
                    <a:solidFill>
                      <a:srgbClr val="F0F1F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04</a:t>
                </a:r>
              </a:p>
            </p:txBody>
          </p:sp>
        </p:grpSp>
        <p:sp>
          <p:nvSpPr>
            <p:cNvPr id="62" name="TextBox 52">
              <a:extLst>
                <a:ext uri="{FF2B5EF4-FFF2-40B4-BE49-F238E27FC236}">
                  <a16:creationId xmlns:a16="http://schemas.microsoft.com/office/drawing/2014/main" id="{130E78C0-1023-4192-1510-92D2F1A466B4}"/>
                </a:ext>
              </a:extLst>
            </p:cNvPr>
            <p:cNvSpPr txBox="1"/>
            <p:nvPr/>
          </p:nvSpPr>
          <p:spPr>
            <a:xfrm>
              <a:off x="13639800" y="4572000"/>
              <a:ext cx="3810000" cy="4191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239"/>
                </a:lnSpc>
                <a:spcBef>
                  <a:spcPct val="0"/>
                </a:spcBef>
              </a:pPr>
              <a:r>
                <a:rPr lang="ko-KR" altLang="en-US" sz="2699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대시보드 업그레이드</a:t>
              </a:r>
              <a:endParaRPr lang="en-US" sz="2699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63" name="TextBox 51">
            <a:extLst>
              <a:ext uri="{FF2B5EF4-FFF2-40B4-BE49-F238E27FC236}">
                <a16:creationId xmlns:a16="http://schemas.microsoft.com/office/drawing/2014/main" id="{FA7DBFAE-9B31-B000-E525-B93E1AB21013}"/>
              </a:ext>
            </a:extLst>
          </p:cNvPr>
          <p:cNvSpPr txBox="1"/>
          <p:nvPr/>
        </p:nvSpPr>
        <p:spPr>
          <a:xfrm>
            <a:off x="13632543" y="6000086"/>
            <a:ext cx="3810000" cy="1192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Drill-down Chart </a:t>
            </a:r>
            <a:r>
              <a:rPr lang="ko-KR" altLang="en-US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기능 적용</a:t>
            </a:r>
            <a:endParaRPr lang="en-US" altLang="ko-KR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불량 유형별 차트로 자동 변환</a:t>
            </a:r>
            <a:endParaRPr lang="en-US" altLang="ko-KR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공정별 특정 날짜의 불량률 분석</a:t>
            </a:r>
            <a:endParaRPr lang="en-US" altLang="ko-KR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375907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A24FD-0BC6-2B48-0E7C-15BEDD7A6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17C3C13-C771-5F76-BEB4-A45D76603AE8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9987B6E-1637-1847-1CD7-3662CD438300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2483018-FD23-4B2D-20A9-33F2D47CE6E2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7E9BC43-5C53-379A-972E-8CE6A737A680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E499A-0048-3955-9DA3-9E780E461664}"/>
              </a:ext>
            </a:extLst>
          </p:cNvPr>
          <p:cNvSpPr txBox="1"/>
          <p:nvPr/>
        </p:nvSpPr>
        <p:spPr>
          <a:xfrm>
            <a:off x="381000" y="1485900"/>
            <a:ext cx="19126200" cy="8539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</a:rPr>
              <a:t>논문 자료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이민기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서기성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「금속 표면의 결함 검출을 위한 영역 기반 </a:t>
            </a:r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기법 비교」</a:t>
            </a:r>
            <a:r>
              <a:rPr lang="en-US" altLang="ko-KR" sz="1600" dirty="0">
                <a:latin typeface="+mn-ea"/>
              </a:rPr>
              <a:t>, KIEE, 2018 </a:t>
            </a:r>
            <a:r>
              <a:rPr lang="en-US" altLang="ko-KR" sz="1600" dirty="0"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+mn-ea"/>
                <a:hlinkClick r:id="rId3"/>
              </a:rPr>
              <a:t>http://www.tkiee.org/kiee/XmlViewer/f379164</a:t>
            </a:r>
            <a:endParaRPr lang="en-US" altLang="ko-KR" sz="1600" dirty="0">
              <a:solidFill>
                <a:srgbClr val="0000FF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1600" kern="100" dirty="0" err="1">
                <a:effectLst/>
                <a:latin typeface="+mn-ea"/>
                <a:cs typeface="Times New Roman" panose="02020603050405020304" pitchFamily="18" charset="0"/>
              </a:rPr>
              <a:t>천우림</a:t>
            </a: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+mn-ea"/>
                <a:cs typeface="Times New Roman" panose="02020603050405020304" pitchFamily="18" charset="0"/>
              </a:rPr>
              <a:t>「인공지능을 활용한 스마트 팩토리 구축 사례 및 전략 연구」</a:t>
            </a: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600" kern="0" dirty="0" err="1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남서울대학교</a:t>
            </a:r>
            <a:r>
              <a:rPr lang="ko-KR" altLang="ko-KR" sz="1600" kern="0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 복지경영대학원</a:t>
            </a: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</a:rPr>
              <a:t>, 2019</a:t>
            </a:r>
            <a:r>
              <a:rPr lang="en-US" altLang="ko-KR" sz="1600" kern="100" dirty="0">
                <a:latin typeface="+mn-ea"/>
                <a:cs typeface="Times New Roman" panose="02020603050405020304" pitchFamily="18" charset="0"/>
              </a:rPr>
              <a:t> - </a:t>
            </a:r>
            <a:r>
              <a:rPr lang="en-US" altLang="ko-KR" sz="1600" u="sng" kern="100" dirty="0">
                <a:solidFill>
                  <a:srgbClr val="467886"/>
                </a:solidFill>
                <a:effectLst/>
                <a:latin typeface="+mn-ea"/>
                <a:cs typeface="Times New Roman" panose="02020603050405020304" pitchFamily="18" charset="0"/>
                <a:hlinkClick r:id="rId4"/>
              </a:rPr>
              <a:t>https://scienceon.kisti.re.kr/srch/selectPORSrchArticle.do?cn=DIKO0015483636</a:t>
            </a:r>
            <a:endParaRPr lang="en-US" altLang="ko-KR" sz="1600" u="sng" kern="100" dirty="0">
              <a:solidFill>
                <a:srgbClr val="467886"/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1600" kern="100" dirty="0" err="1">
                <a:effectLst/>
                <a:latin typeface="+mn-ea"/>
                <a:cs typeface="Times New Roman" panose="02020603050405020304" pitchFamily="18" charset="0"/>
              </a:rPr>
              <a:t>김진세</a:t>
            </a: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+mn-ea"/>
                <a:cs typeface="Times New Roman" panose="02020603050405020304" pitchFamily="18" charset="0"/>
              </a:rPr>
              <a:t>이정원</a:t>
            </a: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+mn-ea"/>
                <a:cs typeface="Times New Roman" panose="02020603050405020304" pitchFamily="18" charset="0"/>
              </a:rPr>
              <a:t>「</a:t>
            </a:r>
            <a:r>
              <a:rPr lang="ko-KR" altLang="ko-KR" sz="1600" kern="100" dirty="0" err="1">
                <a:effectLst/>
                <a:latin typeface="+mn-ea"/>
                <a:cs typeface="Times New Roman" panose="02020603050405020304" pitchFamily="18" charset="0"/>
              </a:rPr>
              <a:t>스마트팩토리</a:t>
            </a:r>
            <a:r>
              <a:rPr lang="ko-KR" altLang="ko-KR" sz="1600" kern="100" dirty="0">
                <a:effectLst/>
                <a:latin typeface="+mn-ea"/>
                <a:cs typeface="Times New Roman" panose="02020603050405020304" pitchFamily="18" charset="0"/>
              </a:rPr>
              <a:t> 예지보전</a:t>
            </a: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</a:rPr>
              <a:t> AI </a:t>
            </a:r>
            <a:r>
              <a:rPr lang="ko-KR" altLang="ko-KR" sz="1600" kern="100" dirty="0">
                <a:effectLst/>
                <a:latin typeface="+mn-ea"/>
                <a:cs typeface="Times New Roman" panose="02020603050405020304" pitchFamily="18" charset="0"/>
              </a:rPr>
              <a:t>모델 개발을 위한 데이터 요구사항분석」</a:t>
            </a: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+mn-ea"/>
                <a:cs typeface="Times New Roman" panose="02020603050405020304" pitchFamily="18" charset="0"/>
              </a:rPr>
              <a:t>한국정보처리학회</a:t>
            </a: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</a:rPr>
              <a:t>, 2023 - </a:t>
            </a: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  <a:hlinkClick r:id="rId5"/>
              </a:rPr>
              <a:t>https://kiss.kstudy.com/Detail/Ar?key=4028483</a:t>
            </a:r>
            <a:endParaRPr lang="en-US" altLang="ko-KR" sz="1600" kern="100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1600" kern="100" dirty="0" err="1">
                <a:effectLst/>
                <a:latin typeface="+mn-ea"/>
                <a:cs typeface="Times New Roman" panose="02020603050405020304" pitchFamily="18" charset="0"/>
              </a:rPr>
              <a:t>한상옥</a:t>
            </a: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+mn-ea"/>
                <a:cs typeface="Times New Roman" panose="02020603050405020304" pitchFamily="18" charset="0"/>
              </a:rPr>
              <a:t>이인재</a:t>
            </a: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 err="1">
                <a:effectLst/>
                <a:latin typeface="+mn-ea"/>
                <a:cs typeface="Times New Roman" panose="02020603050405020304" pitchFamily="18" charset="0"/>
              </a:rPr>
              <a:t>장홍관</a:t>
            </a: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 err="1">
                <a:effectLst/>
                <a:latin typeface="+mn-ea"/>
                <a:cs typeface="Times New Roman" panose="02020603050405020304" pitchFamily="18" charset="0"/>
              </a:rPr>
              <a:t>최동학</a:t>
            </a: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+mn-ea"/>
                <a:cs typeface="Times New Roman" panose="02020603050405020304" pitchFamily="18" charset="0"/>
              </a:rPr>
              <a:t>「스마트공장 구축을 위한 인공지능 기반 연구기술 사례 분석」</a:t>
            </a: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</a:rPr>
              <a:t>, 2022 - </a:t>
            </a:r>
            <a:r>
              <a:rPr lang="en-US" altLang="ko-KR" sz="1600" u="sng" kern="100" dirty="0">
                <a:solidFill>
                  <a:srgbClr val="467886"/>
                </a:solidFill>
                <a:effectLst/>
                <a:latin typeface="+mn-ea"/>
                <a:cs typeface="Times New Roman" panose="02020603050405020304" pitchFamily="18" charset="0"/>
                <a:hlinkClick r:id="rId6"/>
              </a:rPr>
              <a:t>https://www.dbpia.co.kr/journal/articleDetail?nodeId=NODE11084656</a:t>
            </a:r>
            <a:endParaRPr lang="en-US" altLang="ko-KR" sz="1600" u="sng" kern="100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</a:rPr>
              <a:t>기술 사이트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SAMSUNG SDS </a:t>
            </a:r>
            <a:r>
              <a:rPr lang="en-US" altLang="ko-KR" sz="1600" dirty="0"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+mn-ea"/>
                <a:hlinkClick r:id="rId7"/>
              </a:rPr>
              <a:t>https://www.samsungsds.com/kr/insights/intelligent-smart-factory-3.html</a:t>
            </a:r>
            <a:r>
              <a:rPr lang="en-US" altLang="ko-KR" sz="1600" dirty="0">
                <a:solidFill>
                  <a:srgbClr val="0000FF"/>
                </a:solidFill>
                <a:latin typeface="+mn-ea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Automation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World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+mn-ea"/>
                <a:hlinkClick r:id="rId8"/>
              </a:rPr>
              <a:t>https://automation-world.co.kr/news/article.html?no=58021</a:t>
            </a:r>
            <a:endParaRPr lang="en-US" altLang="ko-KR" sz="1600" dirty="0">
              <a:solidFill>
                <a:srgbClr val="0000FF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농심엔지니어링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+mn-ea"/>
                <a:hlinkClick r:id="rId9"/>
              </a:rPr>
              <a:t>https://www.nongshimeng.com/business-area/inspection-system/vision-inspection-system/</a:t>
            </a:r>
            <a:endParaRPr lang="en-US" altLang="ko-KR" sz="1600" dirty="0">
              <a:solidFill>
                <a:srgbClr val="0000FF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㈜</a:t>
            </a:r>
            <a:r>
              <a:rPr lang="ko-KR" altLang="en-US" sz="1600" dirty="0" err="1">
                <a:latin typeface="+mn-ea"/>
              </a:rPr>
              <a:t>에프엔티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+mn-ea"/>
                <a:hlinkClick r:id="rId10"/>
              </a:rPr>
              <a:t>https://blog.naver.com/fnt000/223496997783</a:t>
            </a:r>
            <a:endParaRPr lang="en-US" altLang="ko-KR" sz="1600" dirty="0">
              <a:solidFill>
                <a:srgbClr val="0000FF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BATTERYINSIDE -</a:t>
            </a:r>
            <a:r>
              <a:rPr lang="en-US" altLang="ko-KR" sz="1600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+mn-ea"/>
                <a:hlinkClick r:id="rId11"/>
              </a:rPr>
              <a:t>https://inside.lgensol.com/2023/04/%EC%8A%A4%EB%A7%88%ED%8A%B8%ED%8C%A9%ED%86%A0%EB%A6%AC-%EB%B6%88%EB%9F%89-%EC%9C%A0%EC%B6%9C-%EC%B5%9C%EC%86%8C%ED%99%94%EB%A5%BC-%EC%9C%84%ED%95%9C-ai%EA%B8%B0%EC%88%A0-%EB%B0%8F-%EC%A0%81%EC%9A%A9/</a:t>
            </a:r>
            <a:endParaRPr lang="en-US" altLang="ko-KR" sz="1600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F4439"/>
                </a:solidFill>
                <a:latin typeface="+mn-ea"/>
              </a:rPr>
              <a:t>Youtube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‘</a:t>
            </a:r>
            <a:r>
              <a:rPr lang="ko-KR" altLang="en-US" sz="1600" dirty="0">
                <a:latin typeface="+mn-ea"/>
              </a:rPr>
              <a:t>딥러닝 기술로 강판의 불량을 실시간으로 찾아낸다</a:t>
            </a:r>
            <a:r>
              <a:rPr lang="en-US" altLang="ko-KR" sz="1600" dirty="0">
                <a:latin typeface="+mn-ea"/>
              </a:rPr>
              <a:t>’ -</a:t>
            </a:r>
            <a:r>
              <a:rPr lang="en-US" altLang="ko-KR" sz="1600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https://www.youtube.com/watch?v=qDaIQMOxf7U&amp;t=29s</a:t>
            </a:r>
            <a:endParaRPr lang="en-US" altLang="ko-KR" sz="1600" dirty="0">
              <a:solidFill>
                <a:srgbClr val="0000FF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‘</a:t>
            </a:r>
            <a:r>
              <a:rPr lang="ko-KR" altLang="en-US" sz="1600" dirty="0">
                <a:latin typeface="+mn-ea"/>
              </a:rPr>
              <a:t>불량률을 크게 줄여주는 </a:t>
            </a:r>
            <a:r>
              <a:rPr lang="en-US" altLang="ko-KR" sz="1600" dirty="0">
                <a:latin typeface="+mn-ea"/>
              </a:rPr>
              <a:t>AI </a:t>
            </a:r>
            <a:r>
              <a:rPr lang="ko-KR" altLang="en-US" sz="1600" dirty="0">
                <a:latin typeface="+mn-ea"/>
              </a:rPr>
              <a:t>검사 시스템</a:t>
            </a:r>
            <a:r>
              <a:rPr lang="en-US" altLang="ko-KR" sz="1600" dirty="0">
                <a:latin typeface="+mn-ea"/>
              </a:rPr>
              <a:t>‘ - </a:t>
            </a:r>
            <a:r>
              <a:rPr lang="en-US" altLang="ko-KR" sz="1600" dirty="0">
                <a:solidFill>
                  <a:srgbClr val="0000FF"/>
                </a:solidFill>
                <a:latin typeface="+mn-ea"/>
                <a:hlinkClick r:id="rId12"/>
              </a:rPr>
              <a:t>https://www.youtube.com/watch?v=3Zl9ATEYWcs&amp;t=7s</a:t>
            </a:r>
            <a:endParaRPr lang="en-US" altLang="ko-KR" sz="1600" dirty="0">
              <a:solidFill>
                <a:srgbClr val="0000FF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‘</a:t>
            </a:r>
            <a:r>
              <a:rPr lang="ko-KR" altLang="en-US" sz="1600" dirty="0">
                <a:latin typeface="+mn-ea"/>
              </a:rPr>
              <a:t>딥러닝 기반 초소형 부품 인라인 </a:t>
            </a:r>
            <a:r>
              <a:rPr lang="ko-KR" altLang="en-US" sz="1600" dirty="0" err="1">
                <a:latin typeface="+mn-ea"/>
              </a:rPr>
              <a:t>불량검출</a:t>
            </a:r>
            <a:r>
              <a:rPr lang="ko-KR" altLang="en-US" sz="1600" dirty="0">
                <a:latin typeface="+mn-ea"/>
              </a:rPr>
              <a:t> 및 </a:t>
            </a:r>
            <a:r>
              <a:rPr lang="en-US" altLang="ko-KR" sz="1600" dirty="0" err="1">
                <a:latin typeface="+mn-ea"/>
              </a:rPr>
              <a:t>MLOps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플랫폼 기술</a:t>
            </a:r>
            <a:r>
              <a:rPr lang="en-US" altLang="ko-KR" sz="1600" dirty="0">
                <a:latin typeface="+mn-ea"/>
              </a:rPr>
              <a:t>‘ - </a:t>
            </a:r>
            <a:r>
              <a:rPr lang="en-US" altLang="ko-KR" sz="1600" dirty="0">
                <a:solidFill>
                  <a:srgbClr val="0000FF"/>
                </a:solidFill>
                <a:latin typeface="+mn-ea"/>
                <a:hlinkClick r:id="rId13"/>
              </a:rPr>
              <a:t>https://www.youtube.com/watch?v=6rBkCWqWQCE&amp;t=374s</a:t>
            </a:r>
            <a:endParaRPr lang="en-US" altLang="ko-KR" sz="1600" dirty="0">
              <a:solidFill>
                <a:srgbClr val="0000FF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‘</a:t>
            </a:r>
            <a:r>
              <a:rPr lang="ko-KR" altLang="en-US" sz="1600" i="0" dirty="0">
                <a:effectLst/>
                <a:latin typeface="+mn-ea"/>
              </a:rPr>
              <a:t>「공장 보안관리 및 </a:t>
            </a:r>
            <a:r>
              <a:rPr lang="ko-KR" altLang="en-US" sz="1600" i="0" dirty="0" err="1">
                <a:effectLst/>
                <a:latin typeface="+mn-ea"/>
              </a:rPr>
              <a:t>불량검출을</a:t>
            </a:r>
            <a:r>
              <a:rPr lang="ko-KR" altLang="en-US" sz="1600" i="0" dirty="0">
                <a:effectLst/>
                <a:latin typeface="+mn-ea"/>
              </a:rPr>
              <a:t> 위한 무선백홀 </a:t>
            </a:r>
            <a:r>
              <a:rPr lang="en-US" altLang="ko-KR" sz="1600" i="0" dirty="0">
                <a:effectLst/>
                <a:latin typeface="+mn-ea"/>
              </a:rPr>
              <a:t>MEC</a:t>
            </a:r>
            <a:r>
              <a:rPr lang="ko-KR" altLang="en-US" sz="1600" i="0" dirty="0">
                <a:effectLst/>
                <a:latin typeface="+mn-ea"/>
              </a:rPr>
              <a:t>기반 </a:t>
            </a:r>
            <a:r>
              <a:rPr lang="en-US" altLang="ko-KR" sz="1600" i="0" dirty="0">
                <a:effectLst/>
                <a:latin typeface="+mn-ea"/>
              </a:rPr>
              <a:t>AI </a:t>
            </a:r>
            <a:r>
              <a:rPr lang="ko-KR" altLang="en-US" sz="1600" i="0" dirty="0">
                <a:effectLst/>
                <a:latin typeface="+mn-ea"/>
              </a:rPr>
              <a:t>영상인식 서비스 개발 및 실증」</a:t>
            </a:r>
            <a:r>
              <a:rPr lang="en-US" altLang="ko-KR" sz="1600" i="0" dirty="0">
                <a:effectLst/>
                <a:latin typeface="+mn-ea"/>
              </a:rPr>
              <a:t>(㈜</a:t>
            </a:r>
            <a:r>
              <a:rPr lang="ko-KR" altLang="en-US" sz="1600" i="0" dirty="0" err="1">
                <a:effectLst/>
                <a:latin typeface="+mn-ea"/>
              </a:rPr>
              <a:t>이루온</a:t>
            </a:r>
            <a:r>
              <a:rPr lang="ko-KR" altLang="en-US" sz="1600" i="0" dirty="0">
                <a:effectLst/>
                <a:latin typeface="+mn-ea"/>
              </a:rPr>
              <a:t> 이승호 전무</a:t>
            </a:r>
            <a:r>
              <a:rPr lang="en-US" altLang="ko-KR" sz="1600" i="0" dirty="0">
                <a:effectLst/>
                <a:latin typeface="+mn-ea"/>
              </a:rPr>
              <a:t>)’</a:t>
            </a:r>
            <a:r>
              <a:rPr lang="en-US" altLang="ko-KR" sz="1600" dirty="0">
                <a:latin typeface="+mn-ea"/>
              </a:rPr>
              <a:t> - </a:t>
            </a:r>
            <a:r>
              <a:rPr lang="en-US" altLang="ko-KR" sz="1600" dirty="0">
                <a:solidFill>
                  <a:srgbClr val="0000FF"/>
                </a:solidFill>
                <a:latin typeface="+mn-ea"/>
                <a:hlinkClick r:id="rId14"/>
              </a:rPr>
              <a:t>https://www.youtube.com/watch?v=vBnQxdLevco&amp;t=120s</a:t>
            </a:r>
            <a:endParaRPr lang="en-US" altLang="ko-KR" sz="1600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F4439"/>
                </a:solidFill>
                <a:latin typeface="+mn-ea"/>
              </a:rPr>
              <a:t>기사</a:t>
            </a:r>
            <a:endParaRPr lang="en-US" altLang="ko-KR" sz="1600" b="1" dirty="0">
              <a:solidFill>
                <a:srgbClr val="2F4439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u="sng" kern="100" dirty="0">
                <a:solidFill>
                  <a:srgbClr val="2F4439"/>
                </a:solidFill>
                <a:effectLst/>
                <a:latin typeface="+mn-ea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매일일보</a:t>
            </a:r>
            <a:r>
              <a:rPr lang="en-US" altLang="ko-KR" sz="1600" u="sng" kern="100" dirty="0">
                <a:solidFill>
                  <a:srgbClr val="2F4439"/>
                </a:solidFill>
                <a:latin typeface="+mn-ea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</a:t>
            </a:r>
            <a:r>
              <a:rPr lang="en-US" altLang="ko-KR" sz="1600" u="sng" kern="1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ko-KR" sz="1600" u="sng" kern="100" dirty="0">
                <a:solidFill>
                  <a:srgbClr val="0000FF"/>
                </a:solidFill>
                <a:effectLst/>
                <a:latin typeface="+mn-ea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https://www.m-i.kr/news/articleView.html?idxno=1207996</a:t>
            </a:r>
            <a:endParaRPr lang="en-US" altLang="ko-KR" sz="1600" dirty="0">
              <a:solidFill>
                <a:srgbClr val="0000FF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2F4439"/>
                </a:solidFill>
                <a:latin typeface="+mn-ea"/>
              </a:rPr>
              <a:t>GTT KOREA - </a:t>
            </a:r>
            <a:r>
              <a:rPr lang="en-US" altLang="ko-KR" sz="1600" dirty="0">
                <a:solidFill>
                  <a:srgbClr val="0000FF"/>
                </a:solidFill>
                <a:latin typeface="+mn-ea"/>
                <a:hlinkClick r:id="rId16"/>
              </a:rPr>
              <a:t>https://www.gttkorea.com/news/articleView.html?idxno=16702</a:t>
            </a:r>
            <a:endParaRPr lang="en-US" altLang="ko-KR" sz="1600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10C8EB0E-31E7-188E-DFB9-A6330276E3A9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D7302E8D-F309-4B9E-BF01-BF2BD0E53C69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5CE4A13-BE77-F56E-2691-4CD89226FD8A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06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참고자료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727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172989" y="80608"/>
            <a:ext cx="4599416" cy="1168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주제 선정 배경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C7591365-2D0D-35CE-2708-FE286DF652E1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21D0A2B2-4FD5-26AB-39A1-5471DF371A46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648F9997-CAB6-292A-4F5D-CB21D99B58D2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01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개요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38" name="TextBox 15">
            <a:extLst>
              <a:ext uri="{FF2B5EF4-FFF2-40B4-BE49-F238E27FC236}">
                <a16:creationId xmlns:a16="http://schemas.microsoft.com/office/drawing/2014/main" id="{E3473CCD-38E0-D39C-8794-2CFA922A00FB}"/>
              </a:ext>
            </a:extLst>
          </p:cNvPr>
          <p:cNvSpPr txBox="1"/>
          <p:nvPr/>
        </p:nvSpPr>
        <p:spPr>
          <a:xfrm>
            <a:off x="18515047" y="494274"/>
            <a:ext cx="2314500" cy="25147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ABED5-1F67-C2C3-18DC-4C2EC8D37033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9DB62F-4A52-B182-92BB-6A835A251D43}"/>
              </a:ext>
            </a:extLst>
          </p:cNvPr>
          <p:cNvPicPr>
            <a:picLocks/>
          </p:cNvPicPr>
          <p:nvPr/>
        </p:nvPicPr>
        <p:blipFill>
          <a:blip r:embed="rId2"/>
          <a:srcRect l="1264" r="10023"/>
          <a:stretch/>
        </p:blipFill>
        <p:spPr>
          <a:xfrm>
            <a:off x="6690183" y="2552700"/>
            <a:ext cx="4851833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CD8F0F5-BA06-0249-03AE-97C92D0134C4}"/>
              </a:ext>
            </a:extLst>
          </p:cNvPr>
          <p:cNvGrpSpPr>
            <a:grpSpLocks/>
          </p:cNvGrpSpPr>
          <p:nvPr/>
        </p:nvGrpSpPr>
        <p:grpSpPr>
          <a:xfrm>
            <a:off x="1011000" y="2552700"/>
            <a:ext cx="5400000" cy="4320000"/>
            <a:chOff x="5434012" y="2081212"/>
            <a:chExt cx="7419975" cy="612457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D26F0DA-1A00-A687-46A9-040A99225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4012" y="2081212"/>
              <a:ext cx="7419975" cy="612457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4B5B2DC-86B6-F372-22F9-88C21C61A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6218" y="2882605"/>
              <a:ext cx="4191000" cy="371475"/>
            </a:xfrm>
            <a:prstGeom prst="rect">
              <a:avLst/>
            </a:prstGeom>
          </p:spPr>
        </p:pic>
      </p:grp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F1F51B09-385E-29DF-4C4F-FA943B74A4B5}"/>
              </a:ext>
            </a:extLst>
          </p:cNvPr>
          <p:cNvGrpSpPr/>
          <p:nvPr/>
        </p:nvGrpSpPr>
        <p:grpSpPr>
          <a:xfrm>
            <a:off x="4669692" y="7742100"/>
            <a:ext cx="8948616" cy="1440000"/>
            <a:chOff x="4343400" y="7665900"/>
            <a:chExt cx="8948616" cy="1440000"/>
          </a:xfrm>
        </p:grpSpPr>
        <p:sp>
          <p:nvSpPr>
            <p:cNvPr id="23" name="AutoShape 25">
              <a:extLst>
                <a:ext uri="{FF2B5EF4-FFF2-40B4-BE49-F238E27FC236}">
                  <a16:creationId xmlns:a16="http://schemas.microsoft.com/office/drawing/2014/main" id="{B8BE1F75-F580-71F2-FEFB-5247238FAD6A}"/>
                </a:ext>
              </a:extLst>
            </p:cNvPr>
            <p:cNvSpPr/>
            <p:nvPr/>
          </p:nvSpPr>
          <p:spPr>
            <a:xfrm flipH="1">
              <a:off x="4343400" y="7665900"/>
              <a:ext cx="0" cy="1440000"/>
            </a:xfrm>
            <a:prstGeom prst="line">
              <a:avLst/>
            </a:prstGeom>
            <a:ln w="95250" cap="flat">
              <a:solidFill>
                <a:srgbClr val="48664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4" name="TextBox 33">
              <a:extLst>
                <a:ext uri="{FF2B5EF4-FFF2-40B4-BE49-F238E27FC236}">
                  <a16:creationId xmlns:a16="http://schemas.microsoft.com/office/drawing/2014/main" id="{FC774BFA-D3A3-17F9-C94E-25FD0EE5135C}"/>
                </a:ext>
              </a:extLst>
            </p:cNvPr>
            <p:cNvSpPr txBox="1"/>
            <p:nvPr/>
          </p:nvSpPr>
          <p:spPr>
            <a:xfrm>
              <a:off x="5130448" y="7793687"/>
              <a:ext cx="7374519" cy="11844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239"/>
                </a:lnSpc>
                <a:spcBef>
                  <a:spcPct val="0"/>
                </a:spcBef>
              </a:pPr>
              <a:r>
                <a:rPr lang="en-US" altLang="ko-KR" sz="20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AI </a:t>
              </a: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딥러닝 기술 기반의 </a:t>
              </a:r>
              <a:r>
                <a:rPr lang="ko-KR" altLang="en-US" sz="2000" b="1" dirty="0" err="1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스마트팩토리의</a:t>
              </a: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 중요성</a:t>
              </a:r>
              <a:r>
                <a:rPr lang="en-US" altLang="ko-KR" sz="20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·</a:t>
              </a: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필요성 증가</a:t>
              </a:r>
              <a:endParaRPr lang="en-US" altLang="ko-KR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  <a:p>
              <a:pPr marL="0" lvl="0" indent="0" algn="ctr">
                <a:lnSpc>
                  <a:spcPts val="3239"/>
                </a:lnSpc>
                <a:spcBef>
                  <a:spcPct val="0"/>
                </a:spcBef>
              </a:pPr>
              <a:endParaRPr lang="en-US" altLang="ko-KR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  <a:p>
              <a:pPr algn="ctr">
                <a:lnSpc>
                  <a:spcPts val="3239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데이터 수집이 용이한 종이컵을 주제로</a:t>
              </a:r>
              <a:r>
                <a:rPr lang="en-US" altLang="ko-KR" sz="20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 </a:t>
              </a:r>
              <a:r>
                <a:rPr lang="ko-KR" altLang="en-US" sz="2000" b="1" dirty="0" err="1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스마트팩토리</a:t>
              </a:r>
              <a:r>
                <a:rPr lang="ko-KR" altLang="en-US" sz="2000" b="1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 구축</a:t>
              </a:r>
              <a:endParaRPr lang="en-US" altLang="ko-KR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  <p:sp>
          <p:nvSpPr>
            <p:cNvPr id="31" name="AutoShape 25">
              <a:extLst>
                <a:ext uri="{FF2B5EF4-FFF2-40B4-BE49-F238E27FC236}">
                  <a16:creationId xmlns:a16="http://schemas.microsoft.com/office/drawing/2014/main" id="{C965E72B-64FD-DFFF-0BC9-FDB6FB18DEEC}"/>
                </a:ext>
              </a:extLst>
            </p:cNvPr>
            <p:cNvSpPr/>
            <p:nvPr/>
          </p:nvSpPr>
          <p:spPr>
            <a:xfrm flipH="1">
              <a:off x="13292016" y="7665900"/>
              <a:ext cx="0" cy="1440000"/>
            </a:xfrm>
            <a:prstGeom prst="line">
              <a:avLst/>
            </a:prstGeom>
            <a:ln w="95250" cap="flat">
              <a:solidFill>
                <a:srgbClr val="48664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CA0A1A0B-40F2-D267-9C87-D3B72DDDEF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821200" y="2552700"/>
            <a:ext cx="540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56252"/>
            <a:ext cx="18288000" cy="3363305"/>
            <a:chOff x="0" y="0"/>
            <a:chExt cx="4816593" cy="885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85809"/>
            </a:xfrm>
            <a:custGeom>
              <a:avLst/>
              <a:gdLst/>
              <a:ahLst/>
              <a:cxnLst/>
              <a:rect l="l" t="t" r="r" b="b"/>
              <a:pathLst>
                <a:path w="4816592" h="885809">
                  <a:moveTo>
                    <a:pt x="0" y="0"/>
                  </a:moveTo>
                  <a:lnTo>
                    <a:pt x="4816592" y="0"/>
                  </a:lnTo>
                  <a:lnTo>
                    <a:pt x="4816592" y="885809"/>
                  </a:lnTo>
                  <a:lnTo>
                    <a:pt x="0" y="88580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933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97525" cy="427511"/>
            <a:chOff x="0" y="0"/>
            <a:chExt cx="4819101" cy="112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9101" cy="112595"/>
            </a:xfrm>
            <a:custGeom>
              <a:avLst/>
              <a:gdLst/>
              <a:ahLst/>
              <a:cxnLst/>
              <a:rect l="l" t="t" r="r" b="b"/>
              <a:pathLst>
                <a:path w="4819101" h="112595">
                  <a:moveTo>
                    <a:pt x="0" y="0"/>
                  </a:moveTo>
                  <a:lnTo>
                    <a:pt x="4819101" y="0"/>
                  </a:lnTo>
                  <a:lnTo>
                    <a:pt x="4819101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9101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625681" y="4472175"/>
            <a:ext cx="11046164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3"/>
              </a:lnSpc>
            </a:pPr>
            <a:r>
              <a:rPr lang="en-US" sz="9859" b="1" dirty="0" err="1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감사합니다</a:t>
            </a:r>
            <a:endParaRPr lang="en-US" sz="9859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344AD6-1A9C-8661-CBA4-0A239A7FA452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06473-011E-89A6-B779-3E00F520D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607176E-EF88-D365-7EBB-BD46C9F7FF18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86533DE-21C4-83D8-0B4B-0FBF1B59663F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F088C37-B198-3DB4-3BC0-7025513E46A9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6104FDCA-CDE3-FD20-B5A7-BD9C2226B095}"/>
              </a:ext>
            </a:extLst>
          </p:cNvPr>
          <p:cNvSpPr txBox="1"/>
          <p:nvPr/>
        </p:nvSpPr>
        <p:spPr>
          <a:xfrm>
            <a:off x="3172989" y="80608"/>
            <a:ext cx="4599416" cy="1168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프로젝트 목표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FEE831B0-F17E-E701-8A18-370934E97A66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946DF349-BF93-6B2D-928E-3736DADA0E2C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934F0CB1-45B1-B194-8AAD-54F5EF4624C7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01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개요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C53005-6E11-6ED4-856B-D592D6933AA1}"/>
              </a:ext>
            </a:extLst>
          </p:cNvPr>
          <p:cNvGrpSpPr/>
          <p:nvPr/>
        </p:nvGrpSpPr>
        <p:grpSpPr>
          <a:xfrm>
            <a:off x="3009900" y="2927877"/>
            <a:ext cx="12268200" cy="4958823"/>
            <a:chOff x="2514600" y="2699278"/>
            <a:chExt cx="12268200" cy="495882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A9E1F63-3FBF-D57E-A6B3-B33185741244}"/>
                </a:ext>
              </a:extLst>
            </p:cNvPr>
            <p:cNvGrpSpPr/>
            <p:nvPr/>
          </p:nvGrpSpPr>
          <p:grpSpPr>
            <a:xfrm>
              <a:off x="2514600" y="2699278"/>
              <a:ext cx="5638800" cy="4958823"/>
              <a:chOff x="2133600" y="2905274"/>
              <a:chExt cx="6324599" cy="5667227"/>
            </a:xfrm>
          </p:grpSpPr>
          <p:grpSp>
            <p:nvGrpSpPr>
              <p:cNvPr id="27" name="Group 6">
                <a:extLst>
                  <a:ext uri="{FF2B5EF4-FFF2-40B4-BE49-F238E27FC236}">
                    <a16:creationId xmlns:a16="http://schemas.microsoft.com/office/drawing/2014/main" id="{9709F6DD-AAA7-F06C-B5AF-975E65104949}"/>
                  </a:ext>
                </a:extLst>
              </p:cNvPr>
              <p:cNvGrpSpPr/>
              <p:nvPr/>
            </p:nvGrpSpPr>
            <p:grpSpPr>
              <a:xfrm>
                <a:off x="2133600" y="4635519"/>
                <a:ext cx="6324599" cy="3936982"/>
                <a:chOff x="0" y="-47625"/>
                <a:chExt cx="978370" cy="1036901"/>
              </a:xfrm>
            </p:grpSpPr>
            <p:sp>
              <p:nvSpPr>
                <p:cNvPr id="63" name="Freeform 7">
                  <a:extLst>
                    <a:ext uri="{FF2B5EF4-FFF2-40B4-BE49-F238E27FC236}">
                      <a16:creationId xmlns:a16="http://schemas.microsoft.com/office/drawing/2014/main" id="{457DC1AB-2BC0-FD51-3418-505CD3BA9DB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978370" cy="989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370" h="817659">
                      <a:moveTo>
                        <a:pt x="0" y="0"/>
                      </a:moveTo>
                      <a:lnTo>
                        <a:pt x="978370" y="0"/>
                      </a:lnTo>
                      <a:lnTo>
                        <a:pt x="978370" y="817659"/>
                      </a:lnTo>
                      <a:lnTo>
                        <a:pt x="0" y="817659"/>
                      </a:lnTo>
                      <a:close/>
                    </a:path>
                  </a:pathLst>
                </a:custGeom>
                <a:solidFill>
                  <a:srgbClr val="F0F1F1"/>
                </a:solidFill>
                <a:ln cap="sq">
                  <a:noFill/>
                  <a:prstDash val="solid"/>
                  <a:miter/>
                </a:ln>
              </p:spPr>
            </p:sp>
            <p:sp>
              <p:nvSpPr>
                <p:cNvPr id="64" name="TextBox 8">
                  <a:extLst>
                    <a:ext uri="{FF2B5EF4-FFF2-40B4-BE49-F238E27FC236}">
                      <a16:creationId xmlns:a16="http://schemas.microsoft.com/office/drawing/2014/main" id="{56B24D75-E63F-ED5D-29FB-7E72691EBF5E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978370" cy="86528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 sz="1600" dirty="0">
                    <a:latin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38" name="Group 9">
                <a:extLst>
                  <a:ext uri="{FF2B5EF4-FFF2-40B4-BE49-F238E27FC236}">
                    <a16:creationId xmlns:a16="http://schemas.microsoft.com/office/drawing/2014/main" id="{226BA86E-3012-2FBF-639F-DD0D769D9C18}"/>
                  </a:ext>
                </a:extLst>
              </p:cNvPr>
              <p:cNvGrpSpPr/>
              <p:nvPr/>
            </p:nvGrpSpPr>
            <p:grpSpPr>
              <a:xfrm>
                <a:off x="2133600" y="2905274"/>
                <a:ext cx="6324599" cy="1935141"/>
                <a:chOff x="0" y="-47625"/>
                <a:chExt cx="978370" cy="509667"/>
              </a:xfrm>
            </p:grpSpPr>
            <p:sp>
              <p:nvSpPr>
                <p:cNvPr id="61" name="Freeform 10">
                  <a:extLst>
                    <a:ext uri="{FF2B5EF4-FFF2-40B4-BE49-F238E27FC236}">
                      <a16:creationId xmlns:a16="http://schemas.microsoft.com/office/drawing/2014/main" id="{3C3E0233-A631-94D4-2371-41B9B58E51C6}"/>
                    </a:ext>
                  </a:extLst>
                </p:cNvPr>
                <p:cNvSpPr/>
                <p:nvPr/>
              </p:nvSpPr>
              <p:spPr>
                <a:xfrm>
                  <a:off x="0" y="82845"/>
                  <a:ext cx="978370" cy="375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370" h="462042">
                      <a:moveTo>
                        <a:pt x="0" y="0"/>
                      </a:moveTo>
                      <a:lnTo>
                        <a:pt x="978370" y="0"/>
                      </a:lnTo>
                      <a:lnTo>
                        <a:pt x="978370" y="462042"/>
                      </a:lnTo>
                      <a:lnTo>
                        <a:pt x="0" y="462042"/>
                      </a:lnTo>
                      <a:close/>
                    </a:path>
                  </a:pathLst>
                </a:custGeom>
                <a:solidFill>
                  <a:srgbClr val="48664D"/>
                </a:solidFill>
                <a:ln cap="sq">
                  <a:noFill/>
                  <a:prstDash val="solid"/>
                  <a:miter/>
                </a:ln>
              </p:spPr>
            </p:sp>
            <p:sp>
              <p:nvSpPr>
                <p:cNvPr id="62" name="TextBox 11">
                  <a:extLst>
                    <a:ext uri="{FF2B5EF4-FFF2-40B4-BE49-F238E27FC236}">
                      <a16:creationId xmlns:a16="http://schemas.microsoft.com/office/drawing/2014/main" id="{BC5B2910-EDA5-D777-082C-EBC2C7FF70FB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978370" cy="50966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 sz="1600" dirty="0">
                    <a:latin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7" name="TextBox 29">
                <a:extLst>
                  <a:ext uri="{FF2B5EF4-FFF2-40B4-BE49-F238E27FC236}">
                    <a16:creationId xmlns:a16="http://schemas.microsoft.com/office/drawing/2014/main" id="{720CF66D-B153-A09E-703C-56D31375CA9C}"/>
                  </a:ext>
                </a:extLst>
              </p:cNvPr>
              <p:cNvSpPr txBox="1"/>
              <p:nvPr/>
            </p:nvSpPr>
            <p:spPr>
              <a:xfrm>
                <a:off x="2135583" y="5143500"/>
                <a:ext cx="6320634" cy="286398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2800" b="1" u="none" strike="noStrike" dirty="0">
                    <a:solidFill>
                      <a:srgbClr val="48664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객체 인식</a:t>
                </a:r>
                <a:endParaRPr lang="en-US" altLang="ko-KR" sz="2800" b="1" u="none" strike="noStrike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endParaRPr>
              </a:p>
              <a:p>
                <a:pPr marL="0" lvl="0" indent="0"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ko-KR" sz="2800" b="1" u="none" strike="noStrike" dirty="0">
                    <a:solidFill>
                      <a:srgbClr val="48664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+</a:t>
                </a:r>
              </a:p>
              <a:p>
                <a:pPr marL="0" lvl="0" indent="0"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2800" b="1" u="none" strike="noStrike" dirty="0">
                    <a:solidFill>
                      <a:srgbClr val="48664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종이컵 외관 파손에 따른</a:t>
                </a:r>
                <a:endParaRPr lang="en-US" altLang="ko-KR" sz="2800" b="1" u="none" strike="noStrike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endParaRPr>
              </a:p>
              <a:p>
                <a:pPr marL="0" lvl="0" indent="0"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2800" b="1" u="none" strike="noStrike" dirty="0">
                    <a:solidFill>
                      <a:srgbClr val="48664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양품</a:t>
                </a:r>
                <a:r>
                  <a:rPr lang="en-US" altLang="ko-KR" sz="2800" b="1" u="none" strike="noStrike" dirty="0">
                    <a:solidFill>
                      <a:srgbClr val="48664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/</a:t>
                </a:r>
                <a:r>
                  <a:rPr lang="ko-KR" altLang="en-US" sz="2800" b="1" u="none" strike="noStrike" dirty="0">
                    <a:solidFill>
                      <a:srgbClr val="48664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불량품 판별</a:t>
                </a:r>
                <a:endParaRPr lang="en-US" altLang="ko-KR" sz="2800" b="1" u="none" strike="noStrike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endParaRPr>
              </a:p>
            </p:txBody>
          </p:sp>
          <p:sp>
            <p:nvSpPr>
              <p:cNvPr id="66" name="TextBox 33">
                <a:extLst>
                  <a:ext uri="{FF2B5EF4-FFF2-40B4-BE49-F238E27FC236}">
                    <a16:creationId xmlns:a16="http://schemas.microsoft.com/office/drawing/2014/main" id="{E57DDE28-8AE0-3099-6EEC-CE1E5B6CBFA6}"/>
                  </a:ext>
                </a:extLst>
              </p:cNvPr>
              <p:cNvSpPr txBox="1"/>
              <p:nvPr/>
            </p:nvSpPr>
            <p:spPr>
              <a:xfrm>
                <a:off x="2845323" y="3967546"/>
                <a:ext cx="4901154" cy="479619"/>
              </a:xfrm>
              <a:prstGeom prst="rect">
                <a:avLst/>
              </a:prstGeom>
            </p:spPr>
            <p:txBody>
              <a:bodyPr lIns="0" tIns="0" rIns="0" bIns="0" rtlCol="0" anchor="ctr">
                <a:spAutoFit/>
              </a:bodyPr>
              <a:lstStyle/>
              <a:p>
                <a:pPr algn="ctr">
                  <a:lnSpc>
                    <a:spcPts val="3189"/>
                  </a:lnSpc>
                </a:pPr>
                <a:r>
                  <a:rPr lang="en-US" altLang="ko-KR" sz="4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Light"/>
                    <a:sym typeface="Arita Dotum Light"/>
                  </a:rPr>
                  <a:t>1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Light"/>
                    <a:sym typeface="Arita Dotum Light"/>
                  </a:rPr>
                  <a:t>공정</a:t>
                </a:r>
                <a:endParaRPr lang="en-US" sz="4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Light"/>
                  <a:sym typeface="Arita Dotum Light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4E66FDA-5913-3848-7E40-7C728CCF9B1E}"/>
                </a:ext>
              </a:extLst>
            </p:cNvPr>
            <p:cNvGrpSpPr/>
            <p:nvPr/>
          </p:nvGrpSpPr>
          <p:grpSpPr>
            <a:xfrm>
              <a:off x="9144000" y="2699278"/>
              <a:ext cx="5638800" cy="4958823"/>
              <a:chOff x="2133600" y="2905274"/>
              <a:chExt cx="6324599" cy="5667227"/>
            </a:xfrm>
          </p:grpSpPr>
          <p:grpSp>
            <p:nvGrpSpPr>
              <p:cNvPr id="8" name="Group 6">
                <a:extLst>
                  <a:ext uri="{FF2B5EF4-FFF2-40B4-BE49-F238E27FC236}">
                    <a16:creationId xmlns:a16="http://schemas.microsoft.com/office/drawing/2014/main" id="{749C83BA-E112-2BC7-95FF-EFDBD7CC5005}"/>
                  </a:ext>
                </a:extLst>
              </p:cNvPr>
              <p:cNvGrpSpPr/>
              <p:nvPr/>
            </p:nvGrpSpPr>
            <p:grpSpPr>
              <a:xfrm>
                <a:off x="2133600" y="4635519"/>
                <a:ext cx="6324599" cy="3936982"/>
                <a:chOff x="0" y="-47625"/>
                <a:chExt cx="978370" cy="1036901"/>
              </a:xfrm>
            </p:grpSpPr>
            <p:sp>
              <p:nvSpPr>
                <p:cNvPr id="14" name="Freeform 7">
                  <a:extLst>
                    <a:ext uri="{FF2B5EF4-FFF2-40B4-BE49-F238E27FC236}">
                      <a16:creationId xmlns:a16="http://schemas.microsoft.com/office/drawing/2014/main" id="{E4CEF972-B6FA-37CE-24F8-F845241127D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978370" cy="989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370" h="817659">
                      <a:moveTo>
                        <a:pt x="0" y="0"/>
                      </a:moveTo>
                      <a:lnTo>
                        <a:pt x="978370" y="0"/>
                      </a:lnTo>
                      <a:lnTo>
                        <a:pt x="978370" y="817659"/>
                      </a:lnTo>
                      <a:lnTo>
                        <a:pt x="0" y="817659"/>
                      </a:lnTo>
                      <a:close/>
                    </a:path>
                  </a:pathLst>
                </a:custGeom>
                <a:solidFill>
                  <a:srgbClr val="F0F1F1"/>
                </a:solidFill>
                <a:ln cap="sq">
                  <a:noFill/>
                  <a:prstDash val="solid"/>
                  <a:miter/>
                </a:ln>
              </p:spPr>
            </p:sp>
            <p:sp>
              <p:nvSpPr>
                <p:cNvPr id="15" name="TextBox 8">
                  <a:extLst>
                    <a:ext uri="{FF2B5EF4-FFF2-40B4-BE49-F238E27FC236}">
                      <a16:creationId xmlns:a16="http://schemas.microsoft.com/office/drawing/2014/main" id="{3F318E9D-3291-FD21-FD94-BB0B9673E790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978370" cy="86528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 sz="1600" dirty="0">
                    <a:latin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9" name="Group 9">
                <a:extLst>
                  <a:ext uri="{FF2B5EF4-FFF2-40B4-BE49-F238E27FC236}">
                    <a16:creationId xmlns:a16="http://schemas.microsoft.com/office/drawing/2014/main" id="{A4687273-6735-8441-A928-6A8A3877E3AF}"/>
                  </a:ext>
                </a:extLst>
              </p:cNvPr>
              <p:cNvGrpSpPr/>
              <p:nvPr/>
            </p:nvGrpSpPr>
            <p:grpSpPr>
              <a:xfrm>
                <a:off x="2133600" y="2905274"/>
                <a:ext cx="6324599" cy="1935141"/>
                <a:chOff x="0" y="-47625"/>
                <a:chExt cx="978370" cy="509667"/>
              </a:xfrm>
            </p:grpSpPr>
            <p:sp>
              <p:nvSpPr>
                <p:cNvPr id="12" name="Freeform 10">
                  <a:extLst>
                    <a:ext uri="{FF2B5EF4-FFF2-40B4-BE49-F238E27FC236}">
                      <a16:creationId xmlns:a16="http://schemas.microsoft.com/office/drawing/2014/main" id="{ABD4A22D-DC22-9FCA-D237-B53FA4EB0426}"/>
                    </a:ext>
                  </a:extLst>
                </p:cNvPr>
                <p:cNvSpPr/>
                <p:nvPr/>
              </p:nvSpPr>
              <p:spPr>
                <a:xfrm>
                  <a:off x="0" y="82845"/>
                  <a:ext cx="978370" cy="375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370" h="462042">
                      <a:moveTo>
                        <a:pt x="0" y="0"/>
                      </a:moveTo>
                      <a:lnTo>
                        <a:pt x="978370" y="0"/>
                      </a:lnTo>
                      <a:lnTo>
                        <a:pt x="978370" y="462042"/>
                      </a:lnTo>
                      <a:lnTo>
                        <a:pt x="0" y="462042"/>
                      </a:lnTo>
                      <a:close/>
                    </a:path>
                  </a:pathLst>
                </a:custGeom>
                <a:solidFill>
                  <a:srgbClr val="48664D"/>
                </a:solidFill>
                <a:ln cap="sq">
                  <a:noFill/>
                  <a:prstDash val="solid"/>
                  <a:miter/>
                </a:ln>
              </p:spPr>
            </p:sp>
            <p:sp>
              <p:nvSpPr>
                <p:cNvPr id="13" name="TextBox 11">
                  <a:extLst>
                    <a:ext uri="{FF2B5EF4-FFF2-40B4-BE49-F238E27FC236}">
                      <a16:creationId xmlns:a16="http://schemas.microsoft.com/office/drawing/2014/main" id="{BCD9E611-58FD-3B92-C046-F1F7FDACFB0C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978370" cy="50966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 sz="1600" dirty="0">
                    <a:latin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0" name="TextBox 29">
                <a:extLst>
                  <a:ext uri="{FF2B5EF4-FFF2-40B4-BE49-F238E27FC236}">
                    <a16:creationId xmlns:a16="http://schemas.microsoft.com/office/drawing/2014/main" id="{B24ADFA5-F793-89D5-BD66-43A3F8A5BA53}"/>
                  </a:ext>
                </a:extLst>
              </p:cNvPr>
              <p:cNvSpPr txBox="1"/>
              <p:nvPr/>
            </p:nvSpPr>
            <p:spPr>
              <a:xfrm>
                <a:off x="2135583" y="5143500"/>
                <a:ext cx="6320634" cy="286398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2800" b="1" u="none" strike="noStrike" dirty="0">
                    <a:solidFill>
                      <a:srgbClr val="48664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객체 인식</a:t>
                </a:r>
                <a:endParaRPr lang="en-US" altLang="ko-KR" sz="2800" b="1" u="none" strike="noStrike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endParaRPr>
              </a:p>
              <a:p>
                <a:pPr marL="0" lvl="0" indent="0"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ko-KR" sz="2800" b="1" u="none" strike="noStrike" dirty="0">
                    <a:solidFill>
                      <a:srgbClr val="48664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+</a:t>
                </a:r>
              </a:p>
              <a:p>
                <a:pPr marL="0" lvl="0" indent="0"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2800" b="1" u="none" strike="noStrike" dirty="0">
                    <a:solidFill>
                      <a:srgbClr val="48664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기준 규격과 비교하여</a:t>
                </a:r>
                <a:endParaRPr lang="en-US" altLang="ko-KR" sz="2800" b="1" u="none" strike="noStrike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endParaRPr>
              </a:p>
              <a:p>
                <a:pPr marL="0" lvl="0" indent="0"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2800" b="1" u="none" strike="noStrike" dirty="0">
                    <a:solidFill>
                      <a:srgbClr val="48664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양품</a:t>
                </a:r>
                <a:r>
                  <a:rPr lang="en-US" altLang="ko-KR" sz="2800" b="1" u="none" strike="noStrike" dirty="0">
                    <a:solidFill>
                      <a:srgbClr val="48664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/</a:t>
                </a:r>
                <a:r>
                  <a:rPr lang="ko-KR" altLang="en-US" sz="2800" b="1" u="none" strike="noStrike" dirty="0">
                    <a:solidFill>
                      <a:srgbClr val="48664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Semi-Bold"/>
                    <a:sym typeface="Arita Dotum Semi-Bold"/>
                  </a:rPr>
                  <a:t>불량품 판별</a:t>
                </a:r>
                <a:endParaRPr lang="en-US" altLang="ko-KR" sz="2800" b="1" u="none" strike="noStrike" dirty="0">
                  <a:solidFill>
                    <a:srgbClr val="48664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endParaRPr>
              </a:p>
            </p:txBody>
          </p:sp>
          <p:sp>
            <p:nvSpPr>
              <p:cNvPr id="11" name="TextBox 33">
                <a:extLst>
                  <a:ext uri="{FF2B5EF4-FFF2-40B4-BE49-F238E27FC236}">
                    <a16:creationId xmlns:a16="http://schemas.microsoft.com/office/drawing/2014/main" id="{281F76F5-249D-E9B7-0E87-D1A82A051922}"/>
                  </a:ext>
                </a:extLst>
              </p:cNvPr>
              <p:cNvSpPr txBox="1"/>
              <p:nvPr/>
            </p:nvSpPr>
            <p:spPr>
              <a:xfrm>
                <a:off x="2845323" y="3967546"/>
                <a:ext cx="4901154" cy="479619"/>
              </a:xfrm>
              <a:prstGeom prst="rect">
                <a:avLst/>
              </a:prstGeom>
            </p:spPr>
            <p:txBody>
              <a:bodyPr lIns="0" tIns="0" rIns="0" bIns="0" rtlCol="0" anchor="ctr">
                <a:spAutoFit/>
              </a:bodyPr>
              <a:lstStyle/>
              <a:p>
                <a:pPr algn="ctr">
                  <a:lnSpc>
                    <a:spcPts val="3189"/>
                  </a:lnSpc>
                </a:pPr>
                <a:r>
                  <a:rPr lang="en-US" altLang="ko-KR" sz="4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Light"/>
                    <a:sym typeface="Arita Dotum Light"/>
                  </a:rPr>
                  <a:t>2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ta Dotum Light"/>
                    <a:sym typeface="Arita Dotum Light"/>
                  </a:rPr>
                  <a:t>공정</a:t>
                </a:r>
                <a:endParaRPr lang="en-US" sz="4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Light"/>
                  <a:sym typeface="Arita Dotum Light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7E84F18-F0AC-0936-BC6E-93AC0C1E11D4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</p:spTree>
    <p:extLst>
      <p:ext uri="{BB962C8B-B14F-4D97-AF65-F5344CB8AC3E}">
        <p14:creationId xmlns:p14="http://schemas.microsoft.com/office/powerpoint/2010/main" val="3588394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0B90F-10B3-7461-3D67-942D4A31D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A96BFBC-CDE4-7EC7-BB19-C0E24D89E1EE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1C7FE42-26F8-97BC-9277-1BEDD81795F5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6EECD15-9650-E693-0DE1-8F8174E3FC3E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49708753-69F8-68FC-BC13-6B34FC9B6CF4}"/>
              </a:ext>
            </a:extLst>
          </p:cNvPr>
          <p:cNvSpPr txBox="1"/>
          <p:nvPr/>
        </p:nvSpPr>
        <p:spPr>
          <a:xfrm>
            <a:off x="3172989" y="80608"/>
            <a:ext cx="4599416" cy="1168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프로젝트 일정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1907BB3C-08D7-C629-C279-F7E92021966E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FF3ABEF8-D316-DE18-EC70-30F8E4424F03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9B3B1158-5A9B-98FD-DC50-B09348ABD2B3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01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개요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graphicFrame>
        <p:nvGraphicFramePr>
          <p:cNvPr id="41" name="Table 5">
            <a:extLst>
              <a:ext uri="{FF2B5EF4-FFF2-40B4-BE49-F238E27FC236}">
                <a16:creationId xmlns:a16="http://schemas.microsoft.com/office/drawing/2014/main" id="{6AE51F21-3DC9-0EB0-7FE0-F624FF525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429542"/>
              </p:ext>
            </p:extLst>
          </p:nvPr>
        </p:nvGraphicFramePr>
        <p:xfrm>
          <a:off x="457194" y="2095500"/>
          <a:ext cx="17373611" cy="7009760"/>
        </p:xfrm>
        <a:graphic>
          <a:graphicData uri="http://schemas.openxmlformats.org/drawingml/2006/table">
            <a:tbl>
              <a:tblPr/>
              <a:tblGrid>
                <a:gridCol w="3211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941984802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3143270385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835632594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1044984344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2524759035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3634541372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1934854901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3215911302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94765174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1371472377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144450389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3962495898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4279744944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1302966079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1553866016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4090348027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2665794886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2321169694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4107305964"/>
                    </a:ext>
                  </a:extLst>
                </a:gridCol>
                <a:gridCol w="558171">
                  <a:extLst>
                    <a:ext uri="{9D8B030D-6E8A-4147-A177-3AD203B41FA5}">
                      <a16:colId xmlns:a16="http://schemas.microsoft.com/office/drawing/2014/main" val="505876045"/>
                    </a:ext>
                  </a:extLst>
                </a:gridCol>
              </a:tblGrid>
              <a:tr h="960438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2/3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2/4</a:t>
                      </a:r>
                      <a:endParaRPr lang="en-US" sz="18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2/5</a:t>
                      </a:r>
                      <a:endParaRPr lang="en-US" sz="18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2/6</a:t>
                      </a:r>
                      <a:endParaRPr lang="en-US" sz="18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2/7</a:t>
                      </a:r>
                      <a:endParaRPr lang="en-US" sz="18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2/10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2/11</a:t>
                      </a:r>
                      <a:endParaRPr lang="en-US" sz="18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2/12</a:t>
                      </a:r>
                      <a:endParaRPr lang="en-US" sz="18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2/13</a:t>
                      </a:r>
                      <a:endParaRPr lang="en-US" sz="18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2/14</a:t>
                      </a:r>
                      <a:endParaRPr lang="en-US" sz="18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2/17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2/18</a:t>
                      </a:r>
                      <a:endParaRPr lang="en-US" sz="18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2/19</a:t>
                      </a:r>
                      <a:endParaRPr lang="en-US" sz="18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2/20</a:t>
                      </a:r>
                      <a:endParaRPr lang="en-US" sz="18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2/21</a:t>
                      </a:r>
                      <a:endParaRPr lang="en-US" sz="18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2/24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2/25</a:t>
                      </a:r>
                      <a:endParaRPr lang="en-US" sz="18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2/26</a:t>
                      </a:r>
                      <a:endParaRPr lang="en-US" sz="18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2/27</a:t>
                      </a:r>
                      <a:endParaRPr lang="en-US" sz="18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2/28</a:t>
                      </a:r>
                      <a:endParaRPr lang="en-US" sz="18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3/1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3/2</a:t>
                      </a:r>
                      <a:endParaRPr lang="en-US" sz="18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3/3</a:t>
                      </a:r>
                      <a:endParaRPr lang="en-US" sz="18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3/4</a:t>
                      </a:r>
                      <a:endParaRPr lang="en-US" sz="18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3/5</a:t>
                      </a:r>
                      <a:endParaRPr lang="en-US" sz="18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73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700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주제 선정 및 프로젝트 기획</a:t>
                      </a:r>
                      <a:endParaRPr lang="en-US" sz="1700" dirty="0">
                        <a:solidFill>
                          <a:srgbClr val="2D4136"/>
                        </a:solidFill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73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7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 및 생성</a:t>
                      </a:r>
                      <a:endParaRPr lang="en-US" sz="1700" dirty="0">
                        <a:solidFill>
                          <a:srgbClr val="2D4136"/>
                        </a:solidFill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73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700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개발</a:t>
                      </a:r>
                      <a:endParaRPr lang="en-US" sz="1700" dirty="0">
                        <a:solidFill>
                          <a:srgbClr val="2D4136"/>
                        </a:solidFill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735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7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점검</a:t>
                      </a:r>
                      <a:endParaRPr lang="en-US" sz="1700" dirty="0">
                        <a:solidFill>
                          <a:srgbClr val="2D4136"/>
                        </a:solidFill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735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7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추가 개발 및 문서 작업</a:t>
                      </a:r>
                      <a:endParaRPr lang="en-US" sz="1700" dirty="0">
                        <a:solidFill>
                          <a:srgbClr val="2D4136"/>
                        </a:solidFill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0735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7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중간 평가</a:t>
                      </a:r>
                      <a:endParaRPr lang="en-US" sz="1700" dirty="0">
                        <a:solidFill>
                          <a:srgbClr val="2D4136"/>
                        </a:solidFill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0735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7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수정 및 보완</a:t>
                      </a:r>
                      <a:endParaRPr lang="en-US" sz="1700" dirty="0">
                        <a:solidFill>
                          <a:srgbClr val="2D4136"/>
                        </a:solidFill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0735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700" b="0" i="0" u="none" strike="noStrike" dirty="0">
                          <a:solidFill>
                            <a:srgbClr val="2D4136"/>
                          </a:solidFill>
                          <a:latin typeface="맑은 고딕" panose="020B0503020000020004" pitchFamily="50" charset="-127"/>
                        </a:rPr>
                        <a:t>최종 발표</a:t>
                      </a:r>
                      <a:endParaRPr lang="en-US" sz="1700" dirty="0">
                        <a:solidFill>
                          <a:srgbClr val="2D4136"/>
                        </a:solidFill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03442">
                <a:tc gridSpan="26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1700" dirty="0">
                          <a:latin typeface="맑은 고딕" panose="020B0503020000020004" pitchFamily="50" charset="-127"/>
                        </a:rPr>
                        <a:t>총 소요 시간 </a:t>
                      </a:r>
                      <a:r>
                        <a:rPr lang="en-US" altLang="ko-KR" sz="1700" dirty="0"/>
                        <a:t>: 32</a:t>
                      </a:r>
                      <a:r>
                        <a:rPr lang="ko-KR" altLang="en-US" sz="1700" dirty="0"/>
                        <a:t>일</a:t>
                      </a:r>
                      <a:endParaRPr lang="en-US" sz="1700" dirty="0"/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5" cap="flat" cmpd="sng" algn="ctr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956FF40-BF4A-D83C-0AD7-AC839905E832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2820844-DE50-206A-B9DE-E3AA7F7DD44B}"/>
              </a:ext>
            </a:extLst>
          </p:cNvPr>
          <p:cNvGrpSpPr/>
          <p:nvPr/>
        </p:nvGrpSpPr>
        <p:grpSpPr>
          <a:xfrm>
            <a:off x="3657600" y="3314700"/>
            <a:ext cx="2412063" cy="127240"/>
            <a:chOff x="3657600" y="3263900"/>
            <a:chExt cx="2460914" cy="139700"/>
          </a:xfrm>
        </p:grpSpPr>
        <p:pic>
          <p:nvPicPr>
            <p:cNvPr id="43" name="Picture 6">
              <a:extLst>
                <a:ext uri="{FF2B5EF4-FFF2-40B4-BE49-F238E27FC236}">
                  <a16:creationId xmlns:a16="http://schemas.microsoft.com/office/drawing/2014/main" id="{25457592-0FFC-EE8F-C9A4-C1350B70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600" y="3263900"/>
              <a:ext cx="139700" cy="139700"/>
            </a:xfrm>
            <a:prstGeom prst="rect">
              <a:avLst/>
            </a:prstGeom>
          </p:spPr>
        </p:pic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0C8911A-3198-64C0-50A7-2C16E486C6DE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 flipV="1">
              <a:off x="3727450" y="3333750"/>
              <a:ext cx="2391064" cy="0"/>
            </a:xfrm>
            <a:prstGeom prst="straightConnector1">
              <a:avLst/>
            </a:prstGeom>
            <a:ln w="57150">
              <a:solidFill>
                <a:srgbClr val="2F44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79437D5-D93F-9F1E-90CD-F76FA10D01E7}"/>
              </a:ext>
            </a:extLst>
          </p:cNvPr>
          <p:cNvGrpSpPr/>
          <p:nvPr/>
        </p:nvGrpSpPr>
        <p:grpSpPr>
          <a:xfrm>
            <a:off x="4419600" y="3975100"/>
            <a:ext cx="1665189" cy="127240"/>
            <a:chOff x="4419600" y="3924300"/>
            <a:chExt cx="1698914" cy="139700"/>
          </a:xfrm>
        </p:grpSpPr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07EC57A6-1134-1F26-9D71-EFD4B386D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9600" y="3924300"/>
              <a:ext cx="139700" cy="139700"/>
            </a:xfrm>
            <a:prstGeom prst="rect">
              <a:avLst/>
            </a:prstGeom>
          </p:spPr>
        </p:pic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B260458-C74D-0218-ECF2-D210700E679E}"/>
                </a:ext>
              </a:extLst>
            </p:cNvPr>
            <p:cNvCxnSpPr>
              <a:cxnSpLocks/>
            </p:cNvCxnSpPr>
            <p:nvPr/>
          </p:nvCxnSpPr>
          <p:spPr>
            <a:xfrm>
              <a:off x="4489450" y="3994150"/>
              <a:ext cx="1629064" cy="0"/>
            </a:xfrm>
            <a:prstGeom prst="straightConnector1">
              <a:avLst/>
            </a:prstGeom>
            <a:ln w="57150">
              <a:solidFill>
                <a:srgbClr val="2F44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85FB613-8399-813D-3716-0EC5DB6D45D3}"/>
              </a:ext>
            </a:extLst>
          </p:cNvPr>
          <p:cNvGrpSpPr/>
          <p:nvPr/>
        </p:nvGrpSpPr>
        <p:grpSpPr>
          <a:xfrm>
            <a:off x="4419600" y="4610100"/>
            <a:ext cx="7196109" cy="127240"/>
            <a:chOff x="4419600" y="3924300"/>
            <a:chExt cx="7341850" cy="139700"/>
          </a:xfrm>
        </p:grpSpPr>
        <p:pic>
          <p:nvPicPr>
            <p:cNvPr id="38" name="Picture 6">
              <a:extLst>
                <a:ext uri="{FF2B5EF4-FFF2-40B4-BE49-F238E27FC236}">
                  <a16:creationId xmlns:a16="http://schemas.microsoft.com/office/drawing/2014/main" id="{D091B896-7192-D2F6-8917-FBB68397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9600" y="3924300"/>
              <a:ext cx="139700" cy="139700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A2E9019-80E2-8354-3AF0-B816C43400A7}"/>
                </a:ext>
              </a:extLst>
            </p:cNvPr>
            <p:cNvCxnSpPr>
              <a:cxnSpLocks/>
            </p:cNvCxnSpPr>
            <p:nvPr/>
          </p:nvCxnSpPr>
          <p:spPr>
            <a:xfrm>
              <a:off x="4489450" y="3994150"/>
              <a:ext cx="7272000" cy="0"/>
            </a:xfrm>
            <a:prstGeom prst="straightConnector1">
              <a:avLst/>
            </a:prstGeom>
            <a:ln w="57150">
              <a:solidFill>
                <a:srgbClr val="2F44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DBA100F-83E5-F273-44B6-692B561045E7}"/>
              </a:ext>
            </a:extLst>
          </p:cNvPr>
          <p:cNvGrpSpPr/>
          <p:nvPr/>
        </p:nvGrpSpPr>
        <p:grpSpPr>
          <a:xfrm>
            <a:off x="11741027" y="5219700"/>
            <a:ext cx="527173" cy="127240"/>
            <a:chOff x="4419600" y="3924300"/>
            <a:chExt cx="537850" cy="139700"/>
          </a:xfrm>
        </p:grpSpPr>
        <p:pic>
          <p:nvPicPr>
            <p:cNvPr id="62" name="Picture 6">
              <a:extLst>
                <a:ext uri="{FF2B5EF4-FFF2-40B4-BE49-F238E27FC236}">
                  <a16:creationId xmlns:a16="http://schemas.microsoft.com/office/drawing/2014/main" id="{72BB2270-752A-0DF2-D646-970D862B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9600" y="3924300"/>
              <a:ext cx="139700" cy="139700"/>
            </a:xfrm>
            <a:prstGeom prst="rect">
              <a:avLst/>
            </a:prstGeom>
          </p:spPr>
        </p:pic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31B3AC9C-3E48-EF52-C412-BB28F5A7EC60}"/>
                </a:ext>
              </a:extLst>
            </p:cNvPr>
            <p:cNvCxnSpPr>
              <a:cxnSpLocks/>
            </p:cNvCxnSpPr>
            <p:nvPr/>
          </p:nvCxnSpPr>
          <p:spPr>
            <a:xfrm>
              <a:off x="4489450" y="3994150"/>
              <a:ext cx="468000" cy="0"/>
            </a:xfrm>
            <a:prstGeom prst="straightConnector1">
              <a:avLst/>
            </a:prstGeom>
            <a:ln w="57150">
              <a:solidFill>
                <a:srgbClr val="2F44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65FFF51-2B21-B6CF-E327-A31C680C5FAE}"/>
              </a:ext>
            </a:extLst>
          </p:cNvPr>
          <p:cNvGrpSpPr/>
          <p:nvPr/>
        </p:nvGrpSpPr>
        <p:grpSpPr>
          <a:xfrm>
            <a:off x="12268200" y="5829300"/>
            <a:ext cx="1127025" cy="127240"/>
            <a:chOff x="4419600" y="3924300"/>
            <a:chExt cx="1149850" cy="139700"/>
          </a:xfrm>
        </p:grpSpPr>
        <p:pic>
          <p:nvPicPr>
            <p:cNvPr id="65" name="Picture 6">
              <a:extLst>
                <a:ext uri="{FF2B5EF4-FFF2-40B4-BE49-F238E27FC236}">
                  <a16:creationId xmlns:a16="http://schemas.microsoft.com/office/drawing/2014/main" id="{66A4DAB9-F39A-963B-0A61-223D4E1D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9600" y="3924300"/>
              <a:ext cx="139700" cy="139700"/>
            </a:xfrm>
            <a:prstGeom prst="rect">
              <a:avLst/>
            </a:prstGeom>
          </p:spPr>
        </p:pic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AF820B8B-AFD8-82D0-E07F-6898F1DA749A}"/>
                </a:ext>
              </a:extLst>
            </p:cNvPr>
            <p:cNvCxnSpPr>
              <a:cxnSpLocks/>
            </p:cNvCxnSpPr>
            <p:nvPr/>
          </p:nvCxnSpPr>
          <p:spPr>
            <a:xfrm>
              <a:off x="4489450" y="3994150"/>
              <a:ext cx="1080000" cy="0"/>
            </a:xfrm>
            <a:prstGeom prst="straightConnector1">
              <a:avLst/>
            </a:prstGeom>
            <a:ln w="57150">
              <a:solidFill>
                <a:srgbClr val="2F44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E880FFE-4F61-45CA-AC4C-EDC7410A088D}"/>
              </a:ext>
            </a:extLst>
          </p:cNvPr>
          <p:cNvGrpSpPr/>
          <p:nvPr/>
        </p:nvGrpSpPr>
        <p:grpSpPr>
          <a:xfrm>
            <a:off x="13335000" y="6464060"/>
            <a:ext cx="597744" cy="127240"/>
            <a:chOff x="4419600" y="3924300"/>
            <a:chExt cx="609850" cy="139700"/>
          </a:xfrm>
        </p:grpSpPr>
        <p:pic>
          <p:nvPicPr>
            <p:cNvPr id="68" name="Picture 6">
              <a:extLst>
                <a:ext uri="{FF2B5EF4-FFF2-40B4-BE49-F238E27FC236}">
                  <a16:creationId xmlns:a16="http://schemas.microsoft.com/office/drawing/2014/main" id="{E9CA1F1A-5CB4-836F-C1C4-C037625F4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9600" y="3924300"/>
              <a:ext cx="139700" cy="139700"/>
            </a:xfrm>
            <a:prstGeom prst="rect">
              <a:avLst/>
            </a:prstGeom>
          </p:spPr>
        </p:pic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4D123C66-407E-7F07-E24E-A808FADEF926}"/>
                </a:ext>
              </a:extLst>
            </p:cNvPr>
            <p:cNvCxnSpPr>
              <a:cxnSpLocks/>
            </p:cNvCxnSpPr>
            <p:nvPr/>
          </p:nvCxnSpPr>
          <p:spPr>
            <a:xfrm>
              <a:off x="4489450" y="3994150"/>
              <a:ext cx="540000" cy="0"/>
            </a:xfrm>
            <a:prstGeom prst="straightConnector1">
              <a:avLst/>
            </a:prstGeom>
            <a:ln w="57150">
              <a:solidFill>
                <a:srgbClr val="2F44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995F683-9DAA-C651-8F20-B88CB3B650D5}"/>
              </a:ext>
            </a:extLst>
          </p:cNvPr>
          <p:cNvGrpSpPr/>
          <p:nvPr/>
        </p:nvGrpSpPr>
        <p:grpSpPr>
          <a:xfrm>
            <a:off x="13944600" y="7073660"/>
            <a:ext cx="3385289" cy="127240"/>
            <a:chOff x="4419600" y="3924300"/>
            <a:chExt cx="3453850" cy="139700"/>
          </a:xfrm>
        </p:grpSpPr>
        <p:pic>
          <p:nvPicPr>
            <p:cNvPr id="71" name="Picture 6">
              <a:extLst>
                <a:ext uri="{FF2B5EF4-FFF2-40B4-BE49-F238E27FC236}">
                  <a16:creationId xmlns:a16="http://schemas.microsoft.com/office/drawing/2014/main" id="{E27A25E6-E136-E011-56C9-EA65E7B8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9600" y="3924300"/>
              <a:ext cx="139700" cy="139700"/>
            </a:xfrm>
            <a:prstGeom prst="rect">
              <a:avLst/>
            </a:prstGeom>
          </p:spPr>
        </p:pic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D6C42B09-9224-C8FB-9BF0-349182F76ECD}"/>
                </a:ext>
              </a:extLst>
            </p:cNvPr>
            <p:cNvCxnSpPr>
              <a:cxnSpLocks/>
            </p:cNvCxnSpPr>
            <p:nvPr/>
          </p:nvCxnSpPr>
          <p:spPr>
            <a:xfrm>
              <a:off x="4489450" y="3994150"/>
              <a:ext cx="3384000" cy="0"/>
            </a:xfrm>
            <a:prstGeom prst="straightConnector1">
              <a:avLst/>
            </a:prstGeom>
            <a:ln w="57150">
              <a:solidFill>
                <a:srgbClr val="2F44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D89D32B-0317-FCA9-7C58-0A07F430464F}"/>
              </a:ext>
            </a:extLst>
          </p:cNvPr>
          <p:cNvGrpSpPr/>
          <p:nvPr/>
        </p:nvGrpSpPr>
        <p:grpSpPr>
          <a:xfrm>
            <a:off x="17297400" y="7734300"/>
            <a:ext cx="527173" cy="127240"/>
            <a:chOff x="4419600" y="3924300"/>
            <a:chExt cx="537850" cy="139700"/>
          </a:xfrm>
        </p:grpSpPr>
        <p:pic>
          <p:nvPicPr>
            <p:cNvPr id="74" name="Picture 6">
              <a:extLst>
                <a:ext uri="{FF2B5EF4-FFF2-40B4-BE49-F238E27FC236}">
                  <a16:creationId xmlns:a16="http://schemas.microsoft.com/office/drawing/2014/main" id="{984AEE5F-5562-88CE-2311-0F1E19E6F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9600" y="3924300"/>
              <a:ext cx="139700" cy="139700"/>
            </a:xfrm>
            <a:prstGeom prst="rect">
              <a:avLst/>
            </a:prstGeom>
          </p:spPr>
        </p:pic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4834E67C-59D4-1AE2-AC93-8C2EA6ECDA5F}"/>
                </a:ext>
              </a:extLst>
            </p:cNvPr>
            <p:cNvCxnSpPr>
              <a:cxnSpLocks/>
            </p:cNvCxnSpPr>
            <p:nvPr/>
          </p:nvCxnSpPr>
          <p:spPr>
            <a:xfrm>
              <a:off x="4489450" y="3994150"/>
              <a:ext cx="468000" cy="0"/>
            </a:xfrm>
            <a:prstGeom prst="straightConnector1">
              <a:avLst/>
            </a:prstGeom>
            <a:ln w="57150">
              <a:solidFill>
                <a:srgbClr val="2F44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5783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85A8C-9111-C952-7EEA-ECBB999ED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CB2E60-2AA3-6A48-C83E-75CA4AF2958D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1C03760-55B2-0510-7980-39D1AC69F99E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AA248AF-DCF0-4D18-67C0-C0F6B5F12EAC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87830476-C1F7-869C-1C64-F2C91C4F2AE2}"/>
              </a:ext>
            </a:extLst>
          </p:cNvPr>
          <p:cNvSpPr txBox="1"/>
          <p:nvPr/>
        </p:nvSpPr>
        <p:spPr>
          <a:xfrm>
            <a:off x="3172988" y="80608"/>
            <a:ext cx="6733011" cy="1168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프로젝트 진행 프로세스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F1C9A96E-1CD8-496F-6118-EE89215431A8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CCCDD773-6C10-8206-EA1A-B97769365807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AC7DC42A-72BA-5068-92FB-9998BE752357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01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개요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6FBF287-5A48-B15C-2254-434EDB237DA4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A5B6B13-C9FC-2062-A420-F098BBEF2CA3}"/>
              </a:ext>
            </a:extLst>
          </p:cNvPr>
          <p:cNvGrpSpPr/>
          <p:nvPr/>
        </p:nvGrpSpPr>
        <p:grpSpPr>
          <a:xfrm>
            <a:off x="698383" y="2604953"/>
            <a:ext cx="4483216" cy="2490308"/>
            <a:chOff x="698383" y="2604953"/>
            <a:chExt cx="4483216" cy="249030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97DE77-BA1B-1535-C264-424DF2A7FC01}"/>
                </a:ext>
              </a:extLst>
            </p:cNvPr>
            <p:cNvSpPr/>
            <p:nvPr/>
          </p:nvSpPr>
          <p:spPr>
            <a:xfrm>
              <a:off x="1079458" y="2695098"/>
              <a:ext cx="4102141" cy="1057553"/>
            </a:xfrm>
            <a:prstGeom prst="rect">
              <a:avLst/>
            </a:prstGeom>
            <a:solidFill>
              <a:srgbClr val="5A8060"/>
            </a:solidFill>
            <a:ln w="381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    사전기획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84E1DF-DA33-1DC6-EC61-9D714A0BCE51}"/>
                </a:ext>
              </a:extLst>
            </p:cNvPr>
            <p:cNvSpPr txBox="1"/>
            <p:nvPr/>
          </p:nvSpPr>
          <p:spPr>
            <a:xfrm>
              <a:off x="1371600" y="4079598"/>
              <a:ext cx="31413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latin typeface="맑은 고딕" panose="020B0503020000020004" pitchFamily="50" charset="-127"/>
                </a:rPr>
                <a:t>회의</a:t>
              </a:r>
              <a:endParaRPr lang="en-US" altLang="ko-KR" sz="2000" dirty="0">
                <a:latin typeface="맑은 고딕" panose="020B0503020000020004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latin typeface="맑은 고딕" panose="020B0503020000020004" pitchFamily="50" charset="-127"/>
                </a:rPr>
                <a:t>주제선정</a:t>
              </a:r>
              <a:endParaRPr lang="en-US" altLang="ko-KR" sz="2000" dirty="0">
                <a:latin typeface="맑은 고딕" panose="020B0503020000020004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latin typeface="맑은 고딕" panose="020B0503020000020004" pitchFamily="50" charset="-127"/>
                </a:rPr>
                <a:t>요구사항 정리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EFA27D7-F051-36A1-AF40-DCD675BAD197}"/>
                </a:ext>
              </a:extLst>
            </p:cNvPr>
            <p:cNvGrpSpPr/>
            <p:nvPr/>
          </p:nvGrpSpPr>
          <p:grpSpPr>
            <a:xfrm>
              <a:off x="698383" y="2604953"/>
              <a:ext cx="1219276" cy="1776546"/>
              <a:chOff x="698383" y="2604953"/>
              <a:chExt cx="1219276" cy="1776546"/>
            </a:xfrm>
          </p:grpSpPr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4E33A2F7-845B-700C-7476-B6D6163A4D9D}"/>
                  </a:ext>
                </a:extLst>
              </p:cNvPr>
              <p:cNvSpPr/>
              <p:nvPr/>
            </p:nvSpPr>
            <p:spPr>
              <a:xfrm rot="5400000" flipH="1">
                <a:off x="422469" y="2886310"/>
                <a:ext cx="1771103" cy="1219276"/>
              </a:xfrm>
              <a:prstGeom prst="triangle">
                <a:avLst>
                  <a:gd name="adj" fmla="val 1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3E25562-CCD0-C390-2042-B21FDA4D5722}"/>
                  </a:ext>
                </a:extLst>
              </p:cNvPr>
              <p:cNvSpPr txBox="1"/>
              <p:nvPr/>
            </p:nvSpPr>
            <p:spPr>
              <a:xfrm>
                <a:off x="794514" y="2604953"/>
                <a:ext cx="864273" cy="1107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rgbClr val="5A8060"/>
                    </a:solidFill>
                    <a:latin typeface="맑은 고딕" panose="020B0503020000020004" pitchFamily="50" charset="-127"/>
                  </a:rPr>
                  <a:t>1</a:t>
                </a:r>
                <a:endParaRPr lang="ko-KR" altLang="en-US" sz="6600" dirty="0">
                  <a:solidFill>
                    <a:srgbClr val="5A8060"/>
                  </a:solidFill>
                  <a:latin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1E33091-C9E6-F11B-EDCE-2D36CFF0F3D4}"/>
              </a:ext>
            </a:extLst>
          </p:cNvPr>
          <p:cNvGrpSpPr/>
          <p:nvPr/>
        </p:nvGrpSpPr>
        <p:grpSpPr>
          <a:xfrm>
            <a:off x="6701074" y="2604953"/>
            <a:ext cx="4993715" cy="2798084"/>
            <a:chOff x="6701074" y="2604953"/>
            <a:chExt cx="4993715" cy="279808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F56D606-E219-5D11-66F8-DADCCA94BE2F}"/>
                </a:ext>
              </a:extLst>
            </p:cNvPr>
            <p:cNvSpPr/>
            <p:nvPr/>
          </p:nvSpPr>
          <p:spPr>
            <a:xfrm>
              <a:off x="7113181" y="2743337"/>
              <a:ext cx="4102141" cy="1057553"/>
            </a:xfrm>
            <a:prstGeom prst="rect">
              <a:avLst/>
            </a:prstGeom>
            <a:solidFill>
              <a:srgbClr val="5A8060"/>
            </a:solidFill>
            <a:ln w="381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       데이터</a:t>
              </a:r>
              <a:r>
                <a:rPr lang="en-US" altLang="ko-KR" sz="24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셋 구축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DA0D54-183E-5912-80CE-550437DF023F}"/>
                </a:ext>
              </a:extLst>
            </p:cNvPr>
            <p:cNvSpPr txBox="1"/>
            <p:nvPr/>
          </p:nvSpPr>
          <p:spPr>
            <a:xfrm>
              <a:off x="7107204" y="4079598"/>
              <a:ext cx="458758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2000" dirty="0" err="1">
                  <a:latin typeface="맑은 고딕" panose="020B0503020000020004" pitchFamily="50" charset="-127"/>
                </a:rPr>
                <a:t>엣지디바이스로</a:t>
              </a:r>
              <a:r>
                <a:rPr lang="ko-KR" altLang="en-US" sz="2000" dirty="0">
                  <a:latin typeface="맑은 고딕" panose="020B0503020000020004" pitchFamily="50" charset="-127"/>
                </a:rPr>
                <a:t> 데이터 수집</a:t>
              </a:r>
              <a:endParaRPr lang="en-US" altLang="ko-KR" sz="2000" dirty="0">
                <a:latin typeface="맑은 고딕" panose="020B0503020000020004" pitchFamily="50" charset="-127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ko-KR" altLang="en-US" sz="2000" dirty="0" err="1">
                  <a:latin typeface="맑은 고딕" panose="020B0503020000020004" pitchFamily="50" charset="-127"/>
                </a:rPr>
                <a:t>라즈베리파이</a:t>
              </a:r>
              <a:r>
                <a:rPr lang="en-US" altLang="ko-KR" sz="2000" dirty="0">
                  <a:latin typeface="맑은 고딕" panose="020B0503020000020004" pitchFamily="50" charset="-127"/>
                </a:rPr>
                <a:t>4 </a:t>
              </a:r>
              <a:r>
                <a:rPr lang="ko-KR" altLang="en-US" sz="2000" dirty="0">
                  <a:latin typeface="맑은 고딕" panose="020B0503020000020004" pitchFamily="50" charset="-127"/>
                </a:rPr>
                <a:t>모듈 카메라</a:t>
              </a:r>
              <a:endParaRPr lang="en-US" altLang="ko-KR" sz="2000" dirty="0">
                <a:latin typeface="맑은 고딕" panose="020B0503020000020004" pitchFamily="50" charset="-127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</a:rPr>
                <a:t>스마트폰 카메라</a:t>
              </a:r>
              <a:endParaRPr lang="en-US" altLang="ko-KR" sz="2000" dirty="0">
                <a:latin typeface="맑은 고딕" panose="020B0503020000020004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2000" dirty="0" err="1">
                  <a:latin typeface="맑은 고딕" panose="020B0503020000020004" pitchFamily="50" charset="-127"/>
                </a:rPr>
                <a:t>Roboflow</a:t>
              </a:r>
              <a:r>
                <a:rPr lang="ko-KR" altLang="en-US" sz="2000" dirty="0">
                  <a:latin typeface="맑은 고딕" panose="020B0503020000020004" pitchFamily="50" charset="-127"/>
                </a:rPr>
                <a:t>로 </a:t>
              </a:r>
              <a:r>
                <a:rPr lang="ko-KR" altLang="en-US" sz="2000" dirty="0" err="1">
                  <a:latin typeface="맑은 고딕" panose="020B0503020000020004" pitchFamily="50" charset="-127"/>
                </a:rPr>
                <a:t>라벨링</a:t>
              </a:r>
              <a:endParaRPr lang="en-US" altLang="ko-KR" sz="2000" dirty="0">
                <a:latin typeface="맑은 고딕" panose="020B0503020000020004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DDACBC7-798D-63EA-760E-881F1082AF35}"/>
                </a:ext>
              </a:extLst>
            </p:cNvPr>
            <p:cNvGrpSpPr/>
            <p:nvPr/>
          </p:nvGrpSpPr>
          <p:grpSpPr>
            <a:xfrm>
              <a:off x="6701074" y="2604953"/>
              <a:ext cx="1219276" cy="1776546"/>
              <a:chOff x="698383" y="2604953"/>
              <a:chExt cx="1219276" cy="1776546"/>
            </a:xfrm>
          </p:grpSpPr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42F37E76-A62D-F6BE-62F2-8924DEE470A8}"/>
                  </a:ext>
                </a:extLst>
              </p:cNvPr>
              <p:cNvSpPr/>
              <p:nvPr/>
            </p:nvSpPr>
            <p:spPr>
              <a:xfrm rot="5400000" flipH="1">
                <a:off x="422469" y="2886310"/>
                <a:ext cx="1771103" cy="1219276"/>
              </a:xfrm>
              <a:prstGeom prst="triangle">
                <a:avLst>
                  <a:gd name="adj" fmla="val 1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AEE5E7-2195-0CD9-A284-963BF7506E7B}"/>
                  </a:ext>
                </a:extLst>
              </p:cNvPr>
              <p:cNvSpPr txBox="1"/>
              <p:nvPr/>
            </p:nvSpPr>
            <p:spPr>
              <a:xfrm>
                <a:off x="794514" y="2604953"/>
                <a:ext cx="864273" cy="1107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rgbClr val="5A8060"/>
                    </a:solidFill>
                    <a:latin typeface="맑은 고딕" panose="020B0503020000020004" pitchFamily="50" charset="-127"/>
                  </a:rPr>
                  <a:t>2</a:t>
                </a:r>
                <a:endParaRPr lang="ko-KR" altLang="en-US" sz="6600" dirty="0">
                  <a:solidFill>
                    <a:srgbClr val="5A8060"/>
                  </a:solidFill>
                  <a:latin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68F4531-2C5F-6194-C164-2A8AA6398A55}"/>
              </a:ext>
            </a:extLst>
          </p:cNvPr>
          <p:cNvGrpSpPr/>
          <p:nvPr/>
        </p:nvGrpSpPr>
        <p:grpSpPr>
          <a:xfrm>
            <a:off x="12513613" y="2604953"/>
            <a:ext cx="4411864" cy="2182531"/>
            <a:chOff x="12513613" y="2604953"/>
            <a:chExt cx="4411864" cy="21825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D42780-FDFA-978A-E28C-DB68C6A98A25}"/>
                </a:ext>
              </a:extLst>
            </p:cNvPr>
            <p:cNvSpPr/>
            <p:nvPr/>
          </p:nvSpPr>
          <p:spPr>
            <a:xfrm>
              <a:off x="12823336" y="2751690"/>
              <a:ext cx="4102141" cy="1057598"/>
            </a:xfrm>
            <a:prstGeom prst="rect">
              <a:avLst/>
            </a:prstGeom>
            <a:solidFill>
              <a:srgbClr val="5A8060"/>
            </a:solidFill>
            <a:ln w="381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      </a:t>
              </a:r>
              <a:r>
                <a: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딥러닝 모델</a:t>
              </a:r>
              <a:r>
                <a:rPr lang="en-US" altLang="ko-KR" sz="24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설계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7BCC72-2C09-FA27-A7FB-80278D0F7C1D}"/>
                </a:ext>
              </a:extLst>
            </p:cNvPr>
            <p:cNvSpPr txBox="1"/>
            <p:nvPr/>
          </p:nvSpPr>
          <p:spPr>
            <a:xfrm>
              <a:off x="12970960" y="4079598"/>
              <a:ext cx="39454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latin typeface="맑은 고딕" panose="020B0503020000020004" pitchFamily="50" charset="-127"/>
                </a:rPr>
                <a:t>YOLOv8 </a:t>
              </a:r>
              <a:r>
                <a:rPr lang="ko-KR" altLang="en-US" sz="2000" dirty="0">
                  <a:latin typeface="맑은 고딕" panose="020B0503020000020004" pitchFamily="50" charset="-127"/>
                </a:rPr>
                <a:t>모델 학습</a:t>
              </a:r>
              <a:endParaRPr lang="en-US" altLang="ko-KR" sz="2000" dirty="0">
                <a:latin typeface="맑은 고딕" panose="020B0503020000020004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latin typeface="맑은 고딕" panose="020B0503020000020004" pitchFamily="50" charset="-127"/>
                </a:rPr>
                <a:t>실시간 객체 인식 모델 구현</a:t>
              </a:r>
              <a:endParaRPr lang="en-US" altLang="ko-KR" sz="2000" dirty="0">
                <a:latin typeface="맑은 고딕" panose="020B0503020000020004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A645515-44EC-94B9-E63E-EB8CA4F74A97}"/>
                </a:ext>
              </a:extLst>
            </p:cNvPr>
            <p:cNvGrpSpPr/>
            <p:nvPr/>
          </p:nvGrpSpPr>
          <p:grpSpPr>
            <a:xfrm>
              <a:off x="12513613" y="2604953"/>
              <a:ext cx="1219276" cy="1776546"/>
              <a:chOff x="698383" y="2604953"/>
              <a:chExt cx="1219276" cy="1776546"/>
            </a:xfrm>
          </p:grpSpPr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15400163-EF2A-A74C-BC0D-79EC810B50B4}"/>
                  </a:ext>
                </a:extLst>
              </p:cNvPr>
              <p:cNvSpPr/>
              <p:nvPr/>
            </p:nvSpPr>
            <p:spPr>
              <a:xfrm rot="5400000" flipH="1">
                <a:off x="422469" y="2886310"/>
                <a:ext cx="1771103" cy="1219276"/>
              </a:xfrm>
              <a:prstGeom prst="triangle">
                <a:avLst>
                  <a:gd name="adj" fmla="val 1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A6ABD4-28E1-736F-6D69-B50BD238481E}"/>
                  </a:ext>
                </a:extLst>
              </p:cNvPr>
              <p:cNvSpPr txBox="1"/>
              <p:nvPr/>
            </p:nvSpPr>
            <p:spPr>
              <a:xfrm>
                <a:off x="794514" y="2604953"/>
                <a:ext cx="864273" cy="1107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rgbClr val="5A8060"/>
                    </a:solidFill>
                    <a:latin typeface="맑은 고딕" panose="020B0503020000020004" pitchFamily="50" charset="-127"/>
                  </a:rPr>
                  <a:t>3</a:t>
                </a:r>
                <a:endParaRPr lang="ko-KR" altLang="en-US" sz="6600" dirty="0">
                  <a:solidFill>
                    <a:srgbClr val="5A8060"/>
                  </a:solidFill>
                  <a:latin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436352E-7E78-B3F6-2B0E-019469CAF398}"/>
              </a:ext>
            </a:extLst>
          </p:cNvPr>
          <p:cNvGrpSpPr/>
          <p:nvPr/>
        </p:nvGrpSpPr>
        <p:grpSpPr>
          <a:xfrm>
            <a:off x="9296361" y="5931946"/>
            <a:ext cx="4876839" cy="2284617"/>
            <a:chOff x="9296361" y="5931946"/>
            <a:chExt cx="4876839" cy="228461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58C5B51-D050-6D24-4164-E85EDB332D7C}"/>
                </a:ext>
              </a:extLst>
            </p:cNvPr>
            <p:cNvSpPr/>
            <p:nvPr/>
          </p:nvSpPr>
          <p:spPr>
            <a:xfrm>
              <a:off x="9677955" y="6003499"/>
              <a:ext cx="4495245" cy="1057598"/>
            </a:xfrm>
            <a:prstGeom prst="rect">
              <a:avLst/>
            </a:prstGeom>
            <a:solidFill>
              <a:srgbClr val="5A8060"/>
            </a:solidFill>
            <a:ln w="381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       결과 도출 및</a:t>
              </a:r>
              <a:r>
                <a:rPr lang="en-US" altLang="ko-KR" sz="24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문서 작업</a:t>
              </a:r>
              <a:endPara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B473E6-8361-6FC7-B39D-B99FB37181DC}"/>
                </a:ext>
              </a:extLst>
            </p:cNvPr>
            <p:cNvSpPr txBox="1"/>
            <p:nvPr/>
          </p:nvSpPr>
          <p:spPr>
            <a:xfrm>
              <a:off x="9982200" y="7200900"/>
              <a:ext cx="32554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latin typeface="맑은 고딕" panose="020B0503020000020004" pitchFamily="50" charset="-127"/>
                </a:rPr>
                <a:t>구현 영상 촬영</a:t>
              </a:r>
              <a:endParaRPr lang="en-US" altLang="ko-KR" sz="2000" dirty="0">
                <a:latin typeface="맑은 고딕" panose="020B0503020000020004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latin typeface="맑은 고딕" panose="020B0503020000020004" pitchFamily="50" charset="-127"/>
                </a:rPr>
                <a:t>문서 작성</a:t>
              </a:r>
              <a:endParaRPr lang="en-US" altLang="ko-KR" sz="2000" dirty="0">
                <a:latin typeface="맑은 고딕" panose="020B0503020000020004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latin typeface="맑은 고딕" panose="020B0503020000020004" pitchFamily="50" charset="-127"/>
                </a:rPr>
                <a:t>Git hub </a:t>
              </a:r>
              <a:r>
                <a:rPr lang="ko-KR" altLang="en-US" sz="2000" dirty="0">
                  <a:latin typeface="맑은 고딕" panose="020B0503020000020004" pitchFamily="50" charset="-127"/>
                </a:rPr>
                <a:t>업로드</a:t>
              </a:r>
              <a:endParaRPr lang="en-US" altLang="ko-KR" sz="2000" dirty="0">
                <a:latin typeface="맑은 고딕" panose="020B0503020000020004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AA0EE1B-45F7-E743-2B4F-0FC311588A6F}"/>
                </a:ext>
              </a:extLst>
            </p:cNvPr>
            <p:cNvGrpSpPr/>
            <p:nvPr/>
          </p:nvGrpSpPr>
          <p:grpSpPr>
            <a:xfrm>
              <a:off x="9296361" y="5931946"/>
              <a:ext cx="1219276" cy="1776546"/>
              <a:chOff x="698383" y="2604953"/>
              <a:chExt cx="1219276" cy="1776546"/>
            </a:xfrm>
          </p:grpSpPr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A388B97E-934E-B0CC-E11C-50EEEC984182}"/>
                  </a:ext>
                </a:extLst>
              </p:cNvPr>
              <p:cNvSpPr/>
              <p:nvPr/>
            </p:nvSpPr>
            <p:spPr>
              <a:xfrm rot="5400000" flipH="1">
                <a:off x="422469" y="2886310"/>
                <a:ext cx="1771103" cy="1219276"/>
              </a:xfrm>
              <a:prstGeom prst="triangle">
                <a:avLst>
                  <a:gd name="adj" fmla="val 1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B17E856-7458-1523-53ED-44596ED71C8F}"/>
                  </a:ext>
                </a:extLst>
              </p:cNvPr>
              <p:cNvSpPr txBox="1"/>
              <p:nvPr/>
            </p:nvSpPr>
            <p:spPr>
              <a:xfrm>
                <a:off x="794514" y="2604953"/>
                <a:ext cx="864273" cy="1107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rgbClr val="5A8060"/>
                    </a:solidFill>
                    <a:latin typeface="맑은 고딕" panose="020B0503020000020004" pitchFamily="50" charset="-127"/>
                  </a:rPr>
                  <a:t>5</a:t>
                </a:r>
                <a:endParaRPr lang="ko-KR" altLang="en-US" sz="6600" dirty="0">
                  <a:solidFill>
                    <a:srgbClr val="5A8060"/>
                  </a:solidFill>
                  <a:latin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AE5ABDF-AD55-B4C8-7B2D-93C5D1BA4923}"/>
              </a:ext>
            </a:extLst>
          </p:cNvPr>
          <p:cNvGrpSpPr/>
          <p:nvPr/>
        </p:nvGrpSpPr>
        <p:grpSpPr>
          <a:xfrm>
            <a:off x="3172988" y="5931946"/>
            <a:ext cx="5437612" cy="3052570"/>
            <a:chOff x="3172988" y="5931946"/>
            <a:chExt cx="5437612" cy="305257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2D987BB-BB38-9454-69F6-97C6AAACC21A}"/>
                </a:ext>
              </a:extLst>
            </p:cNvPr>
            <p:cNvSpPr/>
            <p:nvPr/>
          </p:nvSpPr>
          <p:spPr>
            <a:xfrm>
              <a:off x="3600727" y="5956008"/>
              <a:ext cx="4102141" cy="1057598"/>
            </a:xfrm>
            <a:prstGeom prst="rect">
              <a:avLst/>
            </a:prstGeom>
            <a:solidFill>
              <a:srgbClr val="5A8060"/>
            </a:solidFill>
            <a:ln w="381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     개발하기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94CC1C-0680-76D0-8A23-1810592072C9}"/>
                </a:ext>
              </a:extLst>
            </p:cNvPr>
            <p:cNvSpPr txBox="1"/>
            <p:nvPr/>
          </p:nvSpPr>
          <p:spPr>
            <a:xfrm>
              <a:off x="3760643" y="7353300"/>
              <a:ext cx="484995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latin typeface="맑은 고딕" panose="020B0503020000020004" pitchFamily="50" charset="-127"/>
                </a:rPr>
                <a:t>컨베이어벨트 기반 파손 불량 판별</a:t>
              </a:r>
              <a:endParaRPr lang="en-US" altLang="ko-KR" sz="2000" dirty="0">
                <a:latin typeface="맑은 고딕" panose="020B0503020000020004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latin typeface="맑은 고딕" panose="020B0503020000020004" pitchFamily="50" charset="-127"/>
                </a:rPr>
                <a:t>컨베이어벨트 기반 규격 불량 판별</a:t>
              </a:r>
              <a:endParaRPr lang="en-US" altLang="ko-KR" sz="2000" dirty="0">
                <a:latin typeface="맑은 고딕" panose="020B0503020000020004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latin typeface="맑은 고딕" panose="020B0503020000020004" pitchFamily="50" charset="-127"/>
                </a:rPr>
                <a:t>Flask </a:t>
              </a:r>
              <a:r>
                <a:rPr lang="ko-KR" altLang="en-US" sz="2000" dirty="0">
                  <a:latin typeface="맑은 고딕" panose="020B0503020000020004" pitchFamily="50" charset="-127"/>
                </a:rPr>
                <a:t>웹 플랫폼 구현</a:t>
              </a:r>
              <a:endParaRPr lang="en-US" altLang="ko-KR" sz="2000" dirty="0">
                <a:latin typeface="맑은 고딕" panose="020B0503020000020004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latin typeface="맑은 고딕" panose="020B0503020000020004" pitchFamily="50" charset="-127"/>
                </a:rPr>
                <a:t>딥러닝 모델</a:t>
              </a:r>
              <a:r>
                <a:rPr lang="en-US" altLang="ko-KR" sz="2000" dirty="0">
                  <a:latin typeface="맑은 고딕" panose="020B0503020000020004" pitchFamily="50" charset="-127"/>
                </a:rPr>
                <a:t>-</a:t>
              </a:r>
              <a:r>
                <a:rPr lang="ko-KR" altLang="en-US" sz="2000" dirty="0">
                  <a:latin typeface="맑은 고딕" panose="020B0503020000020004" pitchFamily="50" charset="-127"/>
                </a:rPr>
                <a:t>웹 연동</a:t>
              </a:r>
              <a:endParaRPr lang="en-US" altLang="ko-KR" sz="2000" dirty="0">
                <a:latin typeface="맑은 고딕" panose="020B0503020000020004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latin typeface="맑은 고딕" panose="020B0503020000020004" pitchFamily="50" charset="-127"/>
                </a:rPr>
                <a:t>제조공정 불량률 시각화 구현</a:t>
              </a:r>
              <a:endParaRPr lang="en-US" altLang="ko-KR" sz="2000" dirty="0">
                <a:latin typeface="맑은 고딕" panose="020B0503020000020004" pitchFamily="50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372715F-35FD-5931-D8BE-1AD2127BD81A}"/>
                </a:ext>
              </a:extLst>
            </p:cNvPr>
            <p:cNvGrpSpPr/>
            <p:nvPr/>
          </p:nvGrpSpPr>
          <p:grpSpPr>
            <a:xfrm>
              <a:off x="3172988" y="5931946"/>
              <a:ext cx="1219276" cy="1776546"/>
              <a:chOff x="698383" y="2604953"/>
              <a:chExt cx="1219276" cy="1776546"/>
            </a:xfrm>
          </p:grpSpPr>
          <p:sp>
            <p:nvSpPr>
              <p:cNvPr id="46" name="이등변 삼각형 45">
                <a:extLst>
                  <a:ext uri="{FF2B5EF4-FFF2-40B4-BE49-F238E27FC236}">
                    <a16:creationId xmlns:a16="http://schemas.microsoft.com/office/drawing/2014/main" id="{0C9D71F0-AB7D-B7BE-BA27-1411B0E2B3C0}"/>
                  </a:ext>
                </a:extLst>
              </p:cNvPr>
              <p:cNvSpPr/>
              <p:nvPr/>
            </p:nvSpPr>
            <p:spPr>
              <a:xfrm rot="5400000" flipH="1">
                <a:off x="422469" y="2886310"/>
                <a:ext cx="1771103" cy="1219276"/>
              </a:xfrm>
              <a:prstGeom prst="triangle">
                <a:avLst>
                  <a:gd name="adj" fmla="val 1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7C3BDA-6FEB-DEBC-D92D-AFC0C901E75A}"/>
                  </a:ext>
                </a:extLst>
              </p:cNvPr>
              <p:cNvSpPr txBox="1"/>
              <p:nvPr/>
            </p:nvSpPr>
            <p:spPr>
              <a:xfrm>
                <a:off x="794514" y="2604953"/>
                <a:ext cx="864273" cy="1107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rgbClr val="5A8060"/>
                    </a:solidFill>
                    <a:latin typeface="맑은 고딕" panose="020B0503020000020004" pitchFamily="50" charset="-127"/>
                  </a:rPr>
                  <a:t>4</a:t>
                </a:r>
                <a:endParaRPr lang="ko-KR" altLang="en-US" sz="6600" dirty="0">
                  <a:solidFill>
                    <a:srgbClr val="5A8060"/>
                  </a:solidFill>
                  <a:latin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9242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E5E23-78B3-D7BC-B2DD-CDB97379A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DB95D4C-E7FB-EC0C-8B3C-751F1ACA19A8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A77DB38-84E9-8935-B4B8-96ACA0CB5BDA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4D90E7F-0F66-0F21-9D84-44AE92006725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246F9FC1-88FD-D56A-1961-444FFCB40375}"/>
              </a:ext>
            </a:extLst>
          </p:cNvPr>
          <p:cNvSpPr txBox="1"/>
          <p:nvPr/>
        </p:nvSpPr>
        <p:spPr>
          <a:xfrm>
            <a:off x="3477784" y="80608"/>
            <a:ext cx="4599416" cy="1168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팀원 소개 및 역할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C5F35F15-8824-426E-EF1F-9B348CC59F0B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06DB9453-49F8-123B-0D87-8AE3F326F0E9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D2A4B3BB-AE9A-890A-DA18-8D957FA06664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01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개요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56DAFFC-5249-755F-38FF-CE5FA252D721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0758BC32-AE11-3C84-D173-4C01B0D7C743}"/>
              </a:ext>
            </a:extLst>
          </p:cNvPr>
          <p:cNvSpPr txBox="1"/>
          <p:nvPr/>
        </p:nvSpPr>
        <p:spPr>
          <a:xfrm>
            <a:off x="1481486" y="4234242"/>
            <a:ext cx="2404714" cy="37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데이터 셋 구축</a:t>
            </a: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F98137C7-074A-D9A0-5793-ABDE6B667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24" t="4470" r="40677" b="71047"/>
          <a:stretch/>
        </p:blipFill>
        <p:spPr bwMode="auto">
          <a:xfrm>
            <a:off x="1860871" y="1954121"/>
            <a:ext cx="1522993" cy="168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40E98F9-5066-9219-A8BF-4A81EEF47E98}"/>
              </a:ext>
            </a:extLst>
          </p:cNvPr>
          <p:cNvSpPr txBox="1"/>
          <p:nvPr/>
        </p:nvSpPr>
        <p:spPr>
          <a:xfrm>
            <a:off x="1633526" y="3647249"/>
            <a:ext cx="2067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팀원 김서현</a:t>
            </a:r>
            <a:endParaRPr lang="en-US" altLang="ko-KR" sz="24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  <p:sp>
        <p:nvSpPr>
          <p:cNvPr id="67" name="TextBox 20">
            <a:extLst>
              <a:ext uri="{FF2B5EF4-FFF2-40B4-BE49-F238E27FC236}">
                <a16:creationId xmlns:a16="http://schemas.microsoft.com/office/drawing/2014/main" id="{B7B334A4-3C63-06D1-D68B-6D47A9697371}"/>
              </a:ext>
            </a:extLst>
          </p:cNvPr>
          <p:cNvSpPr txBox="1"/>
          <p:nvPr/>
        </p:nvSpPr>
        <p:spPr>
          <a:xfrm>
            <a:off x="4602034" y="4234242"/>
            <a:ext cx="2186176" cy="78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프로젝트 기획</a:t>
            </a: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  <a:p>
            <a:pPr marL="342900" indent="-342900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문서 작업</a:t>
            </a: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id="{D6C1A18C-40E5-D8F9-A7D8-EA684D6A0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4" t="37406" r="39344" b="40573"/>
          <a:stretch/>
        </p:blipFill>
        <p:spPr bwMode="auto">
          <a:xfrm>
            <a:off x="4821532" y="2123786"/>
            <a:ext cx="1747181" cy="151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7CFC9D1-C0AB-2D4B-36CA-42B1EEC7BBD3}"/>
              </a:ext>
            </a:extLst>
          </p:cNvPr>
          <p:cNvSpPr txBox="1"/>
          <p:nvPr/>
        </p:nvSpPr>
        <p:spPr>
          <a:xfrm>
            <a:off x="4692140" y="3647249"/>
            <a:ext cx="2067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팀원 김수민</a:t>
            </a:r>
            <a:endParaRPr lang="en-US" altLang="ko-KR" sz="24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803FF805-F404-DA1D-D9C4-73F8B4CCAC96}"/>
              </a:ext>
            </a:extLst>
          </p:cNvPr>
          <p:cNvSpPr txBox="1"/>
          <p:nvPr/>
        </p:nvSpPr>
        <p:spPr>
          <a:xfrm>
            <a:off x="7504044" y="4234242"/>
            <a:ext cx="2733044" cy="78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데이터 셋 구축</a:t>
            </a: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  <a:p>
            <a:pPr marL="342900" indent="-342900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컨베이어벨트 설계</a:t>
            </a: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  <p:pic>
        <p:nvPicPr>
          <p:cNvPr id="30" name="Picture 8">
            <a:extLst>
              <a:ext uri="{FF2B5EF4-FFF2-40B4-BE49-F238E27FC236}">
                <a16:creationId xmlns:a16="http://schemas.microsoft.com/office/drawing/2014/main" id="{CDFCF726-3CB3-1211-3FB6-F029AA3D4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8" t="67598" r="37929" b="8502"/>
          <a:stretch/>
        </p:blipFill>
        <p:spPr bwMode="auto">
          <a:xfrm>
            <a:off x="7833240" y="2052778"/>
            <a:ext cx="1747181" cy="158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46DBB9D-593D-3594-1B8A-C755131E3F3F}"/>
              </a:ext>
            </a:extLst>
          </p:cNvPr>
          <p:cNvSpPr txBox="1"/>
          <p:nvPr/>
        </p:nvSpPr>
        <p:spPr>
          <a:xfrm>
            <a:off x="7672947" y="3647249"/>
            <a:ext cx="2067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팀원 </a:t>
            </a:r>
            <a:r>
              <a:rPr lang="ko-KR" altLang="en-US" sz="2400" b="1" dirty="0" err="1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박경빈</a:t>
            </a:r>
            <a:endParaRPr lang="en-US" altLang="ko-KR" sz="24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  <p:sp>
        <p:nvSpPr>
          <p:cNvPr id="68" name="TextBox 20">
            <a:extLst>
              <a:ext uri="{FF2B5EF4-FFF2-40B4-BE49-F238E27FC236}">
                <a16:creationId xmlns:a16="http://schemas.microsoft.com/office/drawing/2014/main" id="{FFF5C8AD-EB7E-DB4A-DABE-8B11AC2AAAA4}"/>
              </a:ext>
            </a:extLst>
          </p:cNvPr>
          <p:cNvSpPr txBox="1"/>
          <p:nvPr/>
        </p:nvSpPr>
        <p:spPr>
          <a:xfrm>
            <a:off x="10952922" y="4234242"/>
            <a:ext cx="2733044" cy="78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웹 구현</a:t>
            </a: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  <a:p>
            <a:pPr marL="342900" indent="-342900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데이터베이스 설계</a:t>
            </a: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  <p:pic>
        <p:nvPicPr>
          <p:cNvPr id="24" name="Picture 8">
            <a:extLst>
              <a:ext uri="{FF2B5EF4-FFF2-40B4-BE49-F238E27FC236}">
                <a16:creationId xmlns:a16="http://schemas.microsoft.com/office/drawing/2014/main" id="{A8725646-EB6F-7302-B8AE-9CCFA9C29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3" t="35853" r="75784" b="40247"/>
          <a:stretch/>
        </p:blipFill>
        <p:spPr bwMode="auto">
          <a:xfrm>
            <a:off x="11171193" y="1994319"/>
            <a:ext cx="2296502" cy="164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4FE5198-CC2D-9A3F-B195-2FC99490AD51}"/>
              </a:ext>
            </a:extLst>
          </p:cNvPr>
          <p:cNvSpPr txBox="1"/>
          <p:nvPr/>
        </p:nvSpPr>
        <p:spPr>
          <a:xfrm>
            <a:off x="11285561" y="3647249"/>
            <a:ext cx="2067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팀원 서재현</a:t>
            </a:r>
            <a:endParaRPr lang="en-US" altLang="ko-KR" sz="24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  <p:sp>
        <p:nvSpPr>
          <p:cNvPr id="69" name="TextBox 20">
            <a:extLst>
              <a:ext uri="{FF2B5EF4-FFF2-40B4-BE49-F238E27FC236}">
                <a16:creationId xmlns:a16="http://schemas.microsoft.com/office/drawing/2014/main" id="{FFEACC7C-7591-9FCB-1939-588BF90FA228}"/>
              </a:ext>
            </a:extLst>
          </p:cNvPr>
          <p:cNvSpPr txBox="1"/>
          <p:nvPr/>
        </p:nvSpPr>
        <p:spPr>
          <a:xfrm>
            <a:off x="14401800" y="4234242"/>
            <a:ext cx="2623950" cy="78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데이터 셋 구축</a:t>
            </a: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  <a:p>
            <a:pPr marL="342900" indent="-342900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딥러닝 모델 설계</a:t>
            </a: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59540EE4-E0A3-441A-C380-777BE1FCD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2" t="9405" r="57626" b="70872"/>
          <a:stretch/>
        </p:blipFill>
        <p:spPr bwMode="auto">
          <a:xfrm>
            <a:off x="14781251" y="2282187"/>
            <a:ext cx="1747181" cy="135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35FEB12-22BE-BC85-BC39-55EA1AA62174}"/>
              </a:ext>
            </a:extLst>
          </p:cNvPr>
          <p:cNvSpPr txBox="1"/>
          <p:nvPr/>
        </p:nvSpPr>
        <p:spPr>
          <a:xfrm>
            <a:off x="14620958" y="3647249"/>
            <a:ext cx="2067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팀원 심현정</a:t>
            </a:r>
            <a:endParaRPr lang="en-US" altLang="ko-KR" sz="24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51C8963-662A-9173-613E-D92C9ED24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00" t="6817" b="70216"/>
          <a:stretch/>
        </p:blipFill>
        <p:spPr bwMode="auto">
          <a:xfrm>
            <a:off x="3241415" y="6165142"/>
            <a:ext cx="1780457" cy="169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5436C070-9ADD-AE75-9A16-95FBF907CBB6}"/>
              </a:ext>
            </a:extLst>
          </p:cNvPr>
          <p:cNvSpPr txBox="1"/>
          <p:nvPr/>
        </p:nvSpPr>
        <p:spPr>
          <a:xfrm>
            <a:off x="2929286" y="8602623"/>
            <a:ext cx="2404714" cy="78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데이터 셋 구축</a:t>
            </a: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  <a:p>
            <a:pPr marL="342900" indent="-342900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딥러닝 모델 설계</a:t>
            </a: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579BCA-B6FC-BDD3-1A12-0CC71B3CD4A4}"/>
              </a:ext>
            </a:extLst>
          </p:cNvPr>
          <p:cNvSpPr txBox="1"/>
          <p:nvPr/>
        </p:nvSpPr>
        <p:spPr>
          <a:xfrm>
            <a:off x="3097760" y="7937524"/>
            <a:ext cx="2067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팀원 </a:t>
            </a:r>
            <a:r>
              <a:rPr lang="ko-KR" altLang="en-US" sz="2400" b="1" dirty="0" err="1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이재율</a:t>
            </a:r>
            <a:endParaRPr lang="en-US" altLang="ko-KR" sz="24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  <p:sp>
        <p:nvSpPr>
          <p:cNvPr id="72" name="TextBox 20">
            <a:extLst>
              <a:ext uri="{FF2B5EF4-FFF2-40B4-BE49-F238E27FC236}">
                <a16:creationId xmlns:a16="http://schemas.microsoft.com/office/drawing/2014/main" id="{30B205F5-F867-662C-4DBE-CE822BCE1E96}"/>
              </a:ext>
            </a:extLst>
          </p:cNvPr>
          <p:cNvSpPr txBox="1"/>
          <p:nvPr/>
        </p:nvSpPr>
        <p:spPr>
          <a:xfrm>
            <a:off x="5921585" y="8602623"/>
            <a:ext cx="2733045" cy="785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딥러닝 모델 설계</a:t>
            </a: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  <a:p>
            <a:pPr marL="342900" indent="-342900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불량 검출 기능 구현</a:t>
            </a: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5D6195-ED6B-0227-5A33-576B6F04C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8" t="66292" b="9472"/>
          <a:stretch/>
        </p:blipFill>
        <p:spPr bwMode="auto">
          <a:xfrm>
            <a:off x="6411982" y="6178477"/>
            <a:ext cx="1747181" cy="16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3B96760-A4F4-2568-644F-DA34184F190C}"/>
              </a:ext>
            </a:extLst>
          </p:cNvPr>
          <p:cNvSpPr txBox="1"/>
          <p:nvPr/>
        </p:nvSpPr>
        <p:spPr>
          <a:xfrm>
            <a:off x="6251689" y="7937524"/>
            <a:ext cx="2067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팀장 이지성</a:t>
            </a:r>
            <a:endParaRPr lang="en-US" altLang="ko-KR" sz="24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  <p:sp>
        <p:nvSpPr>
          <p:cNvPr id="71" name="TextBox 20">
            <a:extLst>
              <a:ext uri="{FF2B5EF4-FFF2-40B4-BE49-F238E27FC236}">
                <a16:creationId xmlns:a16="http://schemas.microsoft.com/office/drawing/2014/main" id="{9F86A15E-5234-66BC-1284-44146D82F9CC}"/>
              </a:ext>
            </a:extLst>
          </p:cNvPr>
          <p:cNvSpPr txBox="1"/>
          <p:nvPr/>
        </p:nvSpPr>
        <p:spPr>
          <a:xfrm>
            <a:off x="9242215" y="8602623"/>
            <a:ext cx="3048000" cy="78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라즈베리파이</a:t>
            </a:r>
            <a:r>
              <a:rPr lang="en-US" altLang="ko-KR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4</a:t>
            </a: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 활용</a:t>
            </a: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  <a:p>
            <a:pPr marL="342900" indent="-342900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데이터 셋 구축</a:t>
            </a: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8B7C92C7-FF5A-B6AE-BFC5-E2F6DF465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57" t="39196" r="-399" b="41081"/>
          <a:stretch/>
        </p:blipFill>
        <p:spPr bwMode="auto">
          <a:xfrm>
            <a:off x="9707306" y="6334013"/>
            <a:ext cx="1747181" cy="135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22FBC14-DF76-9CFB-F92D-41952306ADF5}"/>
              </a:ext>
            </a:extLst>
          </p:cNvPr>
          <p:cNvSpPr txBox="1"/>
          <p:nvPr/>
        </p:nvSpPr>
        <p:spPr>
          <a:xfrm>
            <a:off x="9547013" y="7937524"/>
            <a:ext cx="2067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팀원 채수영</a:t>
            </a:r>
            <a:endParaRPr lang="en-US" altLang="ko-KR" sz="24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F72F6AE1-C9AE-4C66-AD96-0557BE0C2C34}"/>
              </a:ext>
            </a:extLst>
          </p:cNvPr>
          <p:cNvSpPr txBox="1"/>
          <p:nvPr/>
        </p:nvSpPr>
        <p:spPr>
          <a:xfrm>
            <a:off x="12877800" y="8602623"/>
            <a:ext cx="2557114" cy="1196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데이터 셋 구축</a:t>
            </a: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  <a:p>
            <a:pPr marL="342900" indent="-342900">
              <a:lnSpc>
                <a:spcPts val="3239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컨베이어벨트 설계</a:t>
            </a: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  <a:p>
            <a:pPr>
              <a:lnSpc>
                <a:spcPts val="3239"/>
              </a:lnSpc>
            </a:pPr>
            <a:endParaRPr lang="en-US" altLang="ko-KR" sz="20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36752064-E37E-B617-55EF-959791674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" t="68848" r="77073" b="7963"/>
          <a:stretch/>
        </p:blipFill>
        <p:spPr bwMode="auto">
          <a:xfrm>
            <a:off x="13084436" y="6214584"/>
            <a:ext cx="1989740" cy="159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0E30160-2A6C-E288-33B7-E45C2158035E}"/>
              </a:ext>
            </a:extLst>
          </p:cNvPr>
          <p:cNvSpPr txBox="1"/>
          <p:nvPr/>
        </p:nvSpPr>
        <p:spPr>
          <a:xfrm>
            <a:off x="13045423" y="7937524"/>
            <a:ext cx="2067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팀원 </a:t>
            </a:r>
            <a:r>
              <a:rPr lang="ko-KR" altLang="en-US" sz="2400" b="1" dirty="0" err="1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rPr>
              <a:t>홍대길</a:t>
            </a:r>
            <a:endParaRPr lang="en-US" altLang="ko-KR" sz="24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Semi-Bold"/>
              <a:sym typeface="Arita Dotum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3583237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659EE-8BBA-5785-46AD-C0FE2A14F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2211A9E-1A8B-74B0-365B-BB75CB876652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CFE6C38-6426-ADEF-BBC9-52ABC4FC26A5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D1F3702-BD70-9056-26C2-34F324C1401F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B7435AED-19DE-FD82-6A16-890CBB438C39}"/>
              </a:ext>
            </a:extLst>
          </p:cNvPr>
          <p:cNvSpPr txBox="1"/>
          <p:nvPr/>
        </p:nvSpPr>
        <p:spPr>
          <a:xfrm>
            <a:off x="3934984" y="80608"/>
            <a:ext cx="5209016" cy="1139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개발 환경 및 활용 기술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1E36BBEE-4AC1-9659-03A8-C7430C718ED3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E37D1708-CCF5-B059-2030-E711DAD8CA9F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DE75BA9B-6E73-A0D9-E21A-624D634C68AE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01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개요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0CD76D-2177-A7C8-0547-563FB8C6895D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  <p:sp>
        <p:nvSpPr>
          <p:cNvPr id="18" name="사각형: 둥근 모서리 52">
            <a:extLst>
              <a:ext uri="{FF2B5EF4-FFF2-40B4-BE49-F238E27FC236}">
                <a16:creationId xmlns:a16="http://schemas.microsoft.com/office/drawing/2014/main" id="{8F024DFD-9CAB-C81D-FA26-10695268926B}"/>
              </a:ext>
            </a:extLst>
          </p:cNvPr>
          <p:cNvSpPr/>
          <p:nvPr/>
        </p:nvSpPr>
        <p:spPr>
          <a:xfrm>
            <a:off x="12834678" y="2613796"/>
            <a:ext cx="4292429" cy="604273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   MySQL</a:t>
            </a:r>
          </a:p>
        </p:txBody>
      </p:sp>
      <p:pic>
        <p:nvPicPr>
          <p:cNvPr id="19" name="Picture 8" descr="MySQL : 모든 Database 리스트 표시 방법, 예제, 명령어">
            <a:extLst>
              <a:ext uri="{FF2B5EF4-FFF2-40B4-BE49-F238E27FC236}">
                <a16:creationId xmlns:a16="http://schemas.microsoft.com/office/drawing/2014/main" id="{8C57167A-32CE-4FEC-D8B8-278382E7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67" b="98056" l="4167" r="96944">
                        <a14:foregroundMark x1="16944" y1="4722" x2="16111" y2="8611"/>
                        <a14:foregroundMark x1="16944" y1="84722" x2="18889" y2="81389"/>
                        <a14:foregroundMark x1="27778" y1="88611" x2="28056" y2="91667"/>
                        <a14:foregroundMark x1="4722" y1="82778" x2="7222" y2="87222"/>
                        <a14:foregroundMark x1="39444" y1="96667" x2="39444" y2="98611"/>
                        <a14:foregroundMark x1="82222" y1="70556" x2="83889" y2="72500"/>
                        <a14:foregroundMark x1="93611" y1="65278" x2="94722" y2="66944"/>
                        <a14:foregroundMark x1="93333" y1="79444" x2="96944" y2="81944"/>
                        <a14:foregroundMark x1="45833" y1="83056" x2="45833" y2="85556"/>
                        <a14:foregroundMark x1="51389" y1="94444" x2="53056" y2="94444"/>
                        <a14:foregroundMark x1="45833" y1="94444" x2="47222" y2="94444"/>
                        <a14:foregroundMark x1="62500" y1="83056" x2="62500" y2="86389"/>
                        <a14:foregroundMark x1="80556" y1="84167" x2="80278" y2="90278"/>
                        <a14:foregroundMark x1="88056" y1="94722" x2="90278" y2="94722"/>
                        <a14:foregroundMark x1="93056" y1="94444" x2="93056" y2="94444"/>
                        <a14:foregroundMark x1="34444" y1="17500" x2="34444" y2="1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089" y="2575537"/>
            <a:ext cx="628358" cy="64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B2738BED-885A-F488-50AA-203657C4A663}"/>
              </a:ext>
            </a:extLst>
          </p:cNvPr>
          <p:cNvSpPr/>
          <p:nvPr/>
        </p:nvSpPr>
        <p:spPr>
          <a:xfrm>
            <a:off x="12272267" y="1943100"/>
            <a:ext cx="5081580" cy="540000"/>
          </a:xfrm>
          <a:prstGeom prst="rect">
            <a:avLst/>
          </a:prstGeom>
          <a:solidFill>
            <a:srgbClr val="BACEBD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데이터 베이스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32609270-2FA8-EFEB-5029-D47AF137DB65}"/>
              </a:ext>
            </a:extLst>
          </p:cNvPr>
          <p:cNvSpPr/>
          <p:nvPr/>
        </p:nvSpPr>
        <p:spPr>
          <a:xfrm>
            <a:off x="12260541" y="4159360"/>
            <a:ext cx="5093306" cy="540000"/>
          </a:xfrm>
          <a:prstGeom prst="rect">
            <a:avLst/>
          </a:prstGeom>
          <a:solidFill>
            <a:srgbClr val="BACEBD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딥러닝 모델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C36EDC-C0C5-07DB-5474-E70CBCAB6CFD}"/>
              </a:ext>
            </a:extLst>
          </p:cNvPr>
          <p:cNvGrpSpPr/>
          <p:nvPr/>
        </p:nvGrpSpPr>
        <p:grpSpPr>
          <a:xfrm>
            <a:off x="13483846" y="4951889"/>
            <a:ext cx="2667000" cy="604273"/>
            <a:chOff x="13031404" y="5307808"/>
            <a:chExt cx="2667000" cy="604273"/>
          </a:xfrm>
        </p:grpSpPr>
        <p:sp>
          <p:nvSpPr>
            <p:cNvPr id="24" name="사각형: 둥근 모서리 52">
              <a:extLst>
                <a:ext uri="{FF2B5EF4-FFF2-40B4-BE49-F238E27FC236}">
                  <a16:creationId xmlns:a16="http://schemas.microsoft.com/office/drawing/2014/main" id="{99C27ED9-E347-D0E6-2A44-EAE50CD8D38D}"/>
                </a:ext>
              </a:extLst>
            </p:cNvPr>
            <p:cNvSpPr/>
            <p:nvPr/>
          </p:nvSpPr>
          <p:spPr>
            <a:xfrm>
              <a:off x="14094760" y="5307808"/>
              <a:ext cx="1603644" cy="604273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 Yolov8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E70FD64-E6EA-C68B-B7F3-D62565BC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45" b="8095"/>
            <a:stretch/>
          </p:blipFill>
          <p:spPr>
            <a:xfrm>
              <a:off x="13031404" y="5398974"/>
              <a:ext cx="1283166" cy="480196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514D851-03A9-98C9-182D-CE2270389142}"/>
              </a:ext>
            </a:extLst>
          </p:cNvPr>
          <p:cNvGrpSpPr/>
          <p:nvPr/>
        </p:nvGrpSpPr>
        <p:grpSpPr>
          <a:xfrm>
            <a:off x="1668741" y="2699478"/>
            <a:ext cx="1752600" cy="694914"/>
            <a:chOff x="6930627" y="2802868"/>
            <a:chExt cx="1752600" cy="69491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FCD9384-8727-1F89-23A7-4322FE3EFDBE}"/>
                </a:ext>
              </a:extLst>
            </p:cNvPr>
            <p:cNvSpPr/>
            <p:nvPr/>
          </p:nvSpPr>
          <p:spPr>
            <a:xfrm>
              <a:off x="7228562" y="2802868"/>
              <a:ext cx="1454665" cy="694914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VSCode</a:t>
              </a:r>
              <a:endPara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48" name="Picture 4" descr="Microsoft : VSCode 아이콘 변경 :: F.R.I.D.A.Y.">
              <a:extLst>
                <a:ext uri="{FF2B5EF4-FFF2-40B4-BE49-F238E27FC236}">
                  <a16:creationId xmlns:a16="http://schemas.microsoft.com/office/drawing/2014/main" id="{396D2915-5F07-5F18-14C5-93367DA04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627" y="2892256"/>
              <a:ext cx="421399" cy="43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Picture 4" descr="Spyder IDE logo and wordmark">
            <a:extLst>
              <a:ext uri="{FF2B5EF4-FFF2-40B4-BE49-F238E27FC236}">
                <a16:creationId xmlns:a16="http://schemas.microsoft.com/office/drawing/2014/main" id="{99A0A778-0398-0E99-73A1-21054C20C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0" t="25522" r="13306" b="24622"/>
          <a:stretch/>
        </p:blipFill>
        <p:spPr bwMode="auto">
          <a:xfrm>
            <a:off x="2964141" y="3538472"/>
            <a:ext cx="1182198" cy="3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FA6F9276-8536-FC30-9760-1C024C8C96AC}"/>
              </a:ext>
            </a:extLst>
          </p:cNvPr>
          <p:cNvGrpSpPr/>
          <p:nvPr/>
        </p:nvGrpSpPr>
        <p:grpSpPr>
          <a:xfrm>
            <a:off x="3779951" y="2710207"/>
            <a:ext cx="1927390" cy="632843"/>
            <a:chOff x="8459651" y="2781300"/>
            <a:chExt cx="1927390" cy="63284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C302771-CD43-99DA-EB4F-47963CDB7B23}"/>
                </a:ext>
              </a:extLst>
            </p:cNvPr>
            <p:cNvSpPr/>
            <p:nvPr/>
          </p:nvSpPr>
          <p:spPr>
            <a:xfrm>
              <a:off x="8858824" y="2781300"/>
              <a:ext cx="1528217" cy="632843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Anaconda</a:t>
              </a:r>
            </a:p>
          </p:txBody>
        </p:sp>
        <p:pic>
          <p:nvPicPr>
            <p:cNvPr id="44" name="Picture 6" descr="Anaconda Icon - Anaconda Python Icon - Free Transparent PNG Clipart Images  Download">
              <a:extLst>
                <a:ext uri="{FF2B5EF4-FFF2-40B4-BE49-F238E27FC236}">
                  <a16:creationId xmlns:a16="http://schemas.microsoft.com/office/drawing/2014/main" id="{66BFDEA4-9A1B-941A-42FA-26F68FF7B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273" b="94205" l="4167" r="96667">
                          <a14:foregroundMark x1="30714" y1="10682" x2="30714" y2="10682"/>
                          <a14:foregroundMark x1="25238" y1="19318" x2="25238" y2="19318"/>
                          <a14:foregroundMark x1="31667" y1="9659" x2="30000" y2="12386"/>
                          <a14:foregroundMark x1="25357" y1="18636" x2="23929" y2="21932"/>
                          <a14:foregroundMark x1="13810" y1="21932" x2="13095" y2="23977"/>
                          <a14:foregroundMark x1="13810" y1="34773" x2="14643" y2="36932"/>
                          <a14:foregroundMark x1="15714" y1="30909" x2="12500" y2="37727"/>
                          <a14:foregroundMark x1="5357" y1="40114" x2="4167" y2="45114"/>
                          <a14:foregroundMark x1="8452" y1="50341" x2="11667" y2="55795"/>
                          <a14:foregroundMark x1="17024" y1="43523" x2="16190" y2="46136"/>
                          <a14:foregroundMark x1="23690" y1="28523" x2="23452" y2="30795"/>
                          <a14:foregroundMark x1="35595" y1="20455" x2="34643" y2="21591"/>
                          <a14:foregroundMark x1="40714" y1="10455" x2="41310" y2="13523"/>
                          <a14:foregroundMark x1="56190" y1="7273" x2="74405" y2="23409"/>
                          <a14:foregroundMark x1="72500" y1="18409" x2="80476" y2="28068"/>
                          <a14:foregroundMark x1="80476" y1="28068" x2="88095" y2="46136"/>
                          <a14:foregroundMark x1="88095" y1="46136" x2="85238" y2="64886"/>
                          <a14:foregroundMark x1="85238" y1="64886" x2="73571" y2="80114"/>
                          <a14:foregroundMark x1="73571" y1="80114" x2="63333" y2="85455"/>
                          <a14:foregroundMark x1="63333" y1="85455" x2="38690" y2="85682"/>
                          <a14:foregroundMark x1="38690" y1="85682" x2="27262" y2="81932"/>
                          <a14:foregroundMark x1="14881" y1="79205" x2="16667" y2="79545"/>
                          <a14:foregroundMark x1="45476" y1="94205" x2="53214" y2="94205"/>
                          <a14:foregroundMark x1="92857" y1="44659" x2="92262" y2="53636"/>
                          <a14:foregroundMark x1="94881" y1="41250" x2="96667" y2="53182"/>
                          <a14:foregroundMark x1="5119" y1="60682" x2="6190" y2="62500"/>
                          <a14:foregroundMark x1="15238" y1="65568" x2="17024" y2="68523"/>
                          <a14:foregroundMark x1="17500" y1="56932" x2="17857" y2="60227"/>
                          <a14:foregroundMark x1="23929" y1="69545" x2="23929" y2="720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9651" y="2838181"/>
              <a:ext cx="494129" cy="504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4476FE2B-2AF7-3FF2-FAE3-73FC509905FF}"/>
              </a:ext>
            </a:extLst>
          </p:cNvPr>
          <p:cNvSpPr/>
          <p:nvPr/>
        </p:nvSpPr>
        <p:spPr>
          <a:xfrm>
            <a:off x="936394" y="1943100"/>
            <a:ext cx="5208526" cy="540000"/>
          </a:xfrm>
          <a:prstGeom prst="rect">
            <a:avLst/>
          </a:prstGeom>
          <a:solidFill>
            <a:srgbClr val="BACEBD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개발 도구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2" name="사각형: 둥근 모서리 17">
            <a:extLst>
              <a:ext uri="{FF2B5EF4-FFF2-40B4-BE49-F238E27FC236}">
                <a16:creationId xmlns:a16="http://schemas.microsoft.com/office/drawing/2014/main" id="{1B66787C-B0E8-016C-7CFF-8D07E008A7F5}"/>
              </a:ext>
            </a:extLst>
          </p:cNvPr>
          <p:cNvSpPr/>
          <p:nvPr/>
        </p:nvSpPr>
        <p:spPr>
          <a:xfrm>
            <a:off x="12272266" y="6624397"/>
            <a:ext cx="5081581" cy="540000"/>
          </a:xfrm>
          <a:prstGeom prst="rect">
            <a:avLst/>
          </a:prstGeom>
          <a:solidFill>
            <a:srgbClr val="BACEBD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협업 툴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7DDA86F-B4B7-ED2F-0CD3-C5E3E3A994FB}"/>
              </a:ext>
            </a:extLst>
          </p:cNvPr>
          <p:cNvGrpSpPr/>
          <p:nvPr/>
        </p:nvGrpSpPr>
        <p:grpSpPr>
          <a:xfrm>
            <a:off x="12944622" y="7437736"/>
            <a:ext cx="1740151" cy="604273"/>
            <a:chOff x="1293690" y="8597906"/>
            <a:chExt cx="1740151" cy="604273"/>
          </a:xfrm>
        </p:grpSpPr>
        <p:sp>
          <p:nvSpPr>
            <p:cNvPr id="57" name="사각형: 둥근 모서리 52">
              <a:extLst>
                <a:ext uri="{FF2B5EF4-FFF2-40B4-BE49-F238E27FC236}">
                  <a16:creationId xmlns:a16="http://schemas.microsoft.com/office/drawing/2014/main" id="{080B77B0-83F9-C39F-A38A-C76FD8C26F8B}"/>
                </a:ext>
              </a:extLst>
            </p:cNvPr>
            <p:cNvSpPr/>
            <p:nvPr/>
          </p:nvSpPr>
          <p:spPr>
            <a:xfrm>
              <a:off x="1684442" y="8597906"/>
              <a:ext cx="1349399" cy="604273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Git hub</a:t>
              </a:r>
            </a:p>
          </p:txBody>
        </p:sp>
        <p:pic>
          <p:nvPicPr>
            <p:cNvPr id="61" name="object 8">
              <a:extLst>
                <a:ext uri="{FF2B5EF4-FFF2-40B4-BE49-F238E27FC236}">
                  <a16:creationId xmlns:a16="http://schemas.microsoft.com/office/drawing/2014/main" id="{58305C91-D6ED-6C7F-094B-31BFC182A2B4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3690" y="8640653"/>
              <a:ext cx="476937" cy="490007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9456E03-B41A-3C1C-6EF3-2CE4828A490D}"/>
              </a:ext>
            </a:extLst>
          </p:cNvPr>
          <p:cNvGrpSpPr/>
          <p:nvPr/>
        </p:nvGrpSpPr>
        <p:grpSpPr>
          <a:xfrm>
            <a:off x="14929376" y="7423387"/>
            <a:ext cx="1763219" cy="572502"/>
            <a:chOff x="3336105" y="8597906"/>
            <a:chExt cx="1763219" cy="572502"/>
          </a:xfrm>
        </p:grpSpPr>
        <p:pic>
          <p:nvPicPr>
            <p:cNvPr id="68" name="Picture 4" descr="대전창업온라인">
              <a:extLst>
                <a:ext uri="{FF2B5EF4-FFF2-40B4-BE49-F238E27FC236}">
                  <a16:creationId xmlns:a16="http://schemas.microsoft.com/office/drawing/2014/main" id="{18BF07E7-FACF-9468-5BB9-C59D3617B9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105" y="8597906"/>
              <a:ext cx="572502" cy="572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DF9CE43-B3A2-A70B-EC6E-10EB38EA5BE3}"/>
                </a:ext>
              </a:extLst>
            </p:cNvPr>
            <p:cNvSpPr txBox="1"/>
            <p:nvPr/>
          </p:nvSpPr>
          <p:spPr>
            <a:xfrm>
              <a:off x="3796901" y="8714665"/>
              <a:ext cx="1302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맑은 고딕" panose="020B0503020000020004" pitchFamily="50" charset="-127"/>
                </a:rPr>
                <a:t>Notion</a:t>
              </a:r>
              <a:endParaRPr lang="ko-KR" altLang="en-US" sz="2000" b="1"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93" name="그림 92">
            <a:extLst>
              <a:ext uri="{FF2B5EF4-FFF2-40B4-BE49-F238E27FC236}">
                <a16:creationId xmlns:a16="http://schemas.microsoft.com/office/drawing/2014/main" id="{3E7913F3-4409-F76D-3187-B8E5C7A062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4600" y="4838700"/>
            <a:ext cx="1451035" cy="490478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E39CFADE-81B3-A332-B2CB-AD49A794CE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0600" y="4557512"/>
            <a:ext cx="972920" cy="966988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4FDC4540-EEFB-F19F-62B0-ADCF9DF6B8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28108" y="2696801"/>
            <a:ext cx="1401692" cy="1586383"/>
          </a:xfrm>
          <a:prstGeom prst="rect">
            <a:avLst/>
          </a:prstGeom>
        </p:spPr>
      </p:pic>
      <p:sp>
        <p:nvSpPr>
          <p:cNvPr id="96" name="사각형: 둥근 모서리 17">
            <a:extLst>
              <a:ext uri="{FF2B5EF4-FFF2-40B4-BE49-F238E27FC236}">
                <a16:creationId xmlns:a16="http://schemas.microsoft.com/office/drawing/2014/main" id="{04580E1E-E0CC-0D12-6898-370F86240D6B}"/>
              </a:ext>
            </a:extLst>
          </p:cNvPr>
          <p:cNvSpPr/>
          <p:nvPr/>
        </p:nvSpPr>
        <p:spPr>
          <a:xfrm>
            <a:off x="6604085" y="1943099"/>
            <a:ext cx="5209016" cy="540000"/>
          </a:xfrm>
          <a:prstGeom prst="rect">
            <a:avLst/>
          </a:prstGeom>
          <a:solidFill>
            <a:srgbClr val="BACEBD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개발 언어 및 프레임워크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97" name="Picture 2" descr="Build a custom dataset using ROBOFLOW - custom dataset creation made easy">
            <a:extLst>
              <a:ext uri="{FF2B5EF4-FFF2-40B4-BE49-F238E27FC236}">
                <a16:creationId xmlns:a16="http://schemas.microsoft.com/office/drawing/2014/main" id="{77B71FAC-8673-8920-A1EE-09ECBE91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6438900"/>
            <a:ext cx="1993710" cy="53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Flask&quot; Icon - Download for free – Iconduck">
            <a:extLst>
              <a:ext uri="{FF2B5EF4-FFF2-40B4-BE49-F238E27FC236}">
                <a16:creationId xmlns:a16="http://schemas.microsoft.com/office/drawing/2014/main" id="{AE1D6AEB-22C9-145A-9101-B8888FB53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7780500"/>
            <a:ext cx="581572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undefined">
            <a:extLst>
              <a:ext uri="{FF2B5EF4-FFF2-40B4-BE49-F238E27FC236}">
                <a16:creationId xmlns:a16="http://schemas.microsoft.com/office/drawing/2014/main" id="{05104216-5A7E-D055-C4BB-988BEFA4008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104" y="6286500"/>
            <a:ext cx="64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Python 수직 로고 - 소셜 미디어 및 로고 아이콘">
            <a:extLst>
              <a:ext uri="{FF2B5EF4-FFF2-40B4-BE49-F238E27FC236}">
                <a16:creationId xmlns:a16="http://schemas.microsoft.com/office/drawing/2014/main" id="{EDD3AAE9-E296-9838-1B0D-3339A2448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149" y="2944859"/>
            <a:ext cx="835530" cy="103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563CB503-AA60-7F86-6E11-879FDA7D05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6061" b="93939" l="6044" r="92308">
                        <a14:foregroundMark x1="38462" y1="14141" x2="38462" y2="14141"/>
                        <a14:foregroundMark x1="45055" y1="23737" x2="45055" y2="23737"/>
                        <a14:foregroundMark x1="69780" y1="13636" x2="69780" y2="13636"/>
                        <a14:foregroundMark x1="50000" y1="6061" x2="50000" y2="6061"/>
                        <a14:foregroundMark x1="56593" y1="40909" x2="56593" y2="40909"/>
                        <a14:foregroundMark x1="74725" y1="30303" x2="74725" y2="30303"/>
                        <a14:foregroundMark x1="79121" y1="48990" x2="79121" y2="48990"/>
                        <a14:foregroundMark x1="62088" y1="53535" x2="62088" y2="53535"/>
                        <a14:foregroundMark x1="17033" y1="83838" x2="17033" y2="83838"/>
                        <a14:foregroundMark x1="26923" y1="85859" x2="26923" y2="85859"/>
                        <a14:foregroundMark x1="6044" y1="73737" x2="6044" y2="73737"/>
                        <a14:foregroundMark x1="42857" y1="81313" x2="42857" y2="81313"/>
                        <a14:foregroundMark x1="74176" y1="74242" x2="74176" y2="74242"/>
                        <a14:foregroundMark x1="85714" y1="85859" x2="85714" y2="85859"/>
                        <a14:foregroundMark x1="92857" y1="79798" x2="92857" y2="79798"/>
                        <a14:foregroundMark x1="84615" y1="93939" x2="86813" y2="919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9229" y="2934918"/>
            <a:ext cx="893415" cy="1044960"/>
          </a:xfrm>
          <a:prstGeom prst="rect">
            <a:avLst/>
          </a:prstGeom>
        </p:spPr>
      </p:pic>
      <p:pic>
        <p:nvPicPr>
          <p:cNvPr id="102" name="Picture 2" descr="Matplotlib 라이브러리 — 코딩이랑 이것저것">
            <a:extLst>
              <a:ext uri="{FF2B5EF4-FFF2-40B4-BE49-F238E27FC236}">
                <a16:creationId xmlns:a16="http://schemas.microsoft.com/office/drawing/2014/main" id="{658D4972-2EA9-2D9D-70B6-48E5212DB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755" y="7902194"/>
            <a:ext cx="2299181" cy="59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F0EB91BF-4EE2-D86E-9A38-67E15DA3F6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0" y="4610100"/>
            <a:ext cx="1220094" cy="88870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4232B1-0861-9AB9-0534-C731E3BFB120}"/>
              </a:ext>
            </a:extLst>
          </p:cNvPr>
          <p:cNvGrpSpPr/>
          <p:nvPr/>
        </p:nvGrpSpPr>
        <p:grpSpPr>
          <a:xfrm>
            <a:off x="1637610" y="5360777"/>
            <a:ext cx="1181790" cy="1736282"/>
            <a:chOff x="1096551" y="5652694"/>
            <a:chExt cx="1181790" cy="1736282"/>
          </a:xfrm>
        </p:grpSpPr>
        <p:pic>
          <p:nvPicPr>
            <p:cNvPr id="91" name="Picture 8" descr="데스크탑 전체 : 다나와 가격비교">
              <a:extLst>
                <a:ext uri="{FF2B5EF4-FFF2-40B4-BE49-F238E27FC236}">
                  <a16:creationId xmlns:a16="http://schemas.microsoft.com/office/drawing/2014/main" id="{EFA9790D-B6AA-CA03-85E1-CE77EEF593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83" b="9902"/>
            <a:stretch/>
          </p:blipFill>
          <p:spPr bwMode="auto">
            <a:xfrm>
              <a:off x="1187505" y="5652694"/>
              <a:ext cx="1039778" cy="892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C6E9B11-8B55-5798-C5F0-11B0F589C3E6}"/>
                </a:ext>
              </a:extLst>
            </p:cNvPr>
            <p:cNvSpPr txBox="1"/>
            <p:nvPr/>
          </p:nvSpPr>
          <p:spPr>
            <a:xfrm>
              <a:off x="1096551" y="6804201"/>
              <a:ext cx="11817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맑은 고딕" panose="020B0503020000020004" pitchFamily="50" charset="-127"/>
                </a:rPr>
                <a:t>데스크탑 </a:t>
              </a:r>
              <a:endParaRPr lang="en-US" altLang="ko-KR" sz="1600" b="1" dirty="0">
                <a:latin typeface="맑은 고딕" panose="020B0503020000020004" pitchFamily="50" charset="-127"/>
              </a:endParaRPr>
            </a:p>
            <a:p>
              <a:pPr algn="ctr"/>
              <a:r>
                <a:rPr lang="ko-KR" altLang="en-US" sz="1600" b="1" dirty="0">
                  <a:latin typeface="맑은 고딕" panose="020B0503020000020004" pitchFamily="50" charset="-127"/>
                </a:rPr>
                <a:t>컴퓨터</a:t>
              </a:r>
            </a:p>
          </p:txBody>
        </p:sp>
      </p:grpSp>
      <p:sp>
        <p:nvSpPr>
          <p:cNvPr id="79" name="사각형: 둥근 모서리 17">
            <a:extLst>
              <a:ext uri="{FF2B5EF4-FFF2-40B4-BE49-F238E27FC236}">
                <a16:creationId xmlns:a16="http://schemas.microsoft.com/office/drawing/2014/main" id="{EBE3EA5A-F0D6-090D-8A98-7389873FE00D}"/>
              </a:ext>
            </a:extLst>
          </p:cNvPr>
          <p:cNvSpPr/>
          <p:nvPr/>
        </p:nvSpPr>
        <p:spPr>
          <a:xfrm>
            <a:off x="1006481" y="4408137"/>
            <a:ext cx="5208526" cy="540000"/>
          </a:xfrm>
          <a:prstGeom prst="rect">
            <a:avLst/>
          </a:prstGeom>
          <a:solidFill>
            <a:srgbClr val="BACEBD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하드웨어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E05FEB9-7ECA-BD5D-6203-119D819075F0}"/>
              </a:ext>
            </a:extLst>
          </p:cNvPr>
          <p:cNvGrpSpPr/>
          <p:nvPr/>
        </p:nvGrpSpPr>
        <p:grpSpPr>
          <a:xfrm>
            <a:off x="1350996" y="7851157"/>
            <a:ext cx="1502077" cy="1789604"/>
            <a:chOff x="1274796" y="8325339"/>
            <a:chExt cx="1502077" cy="1789604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42AE851-F6C5-4B0F-1119-B87271F5EE65}"/>
                </a:ext>
              </a:extLst>
            </p:cNvPr>
            <p:cNvSpPr txBox="1"/>
            <p:nvPr/>
          </p:nvSpPr>
          <p:spPr>
            <a:xfrm>
              <a:off x="1274796" y="9530168"/>
              <a:ext cx="15020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맑은 고딕" panose="020B0503020000020004" pitchFamily="50" charset="-127"/>
                </a:rPr>
                <a:t>라즈베리</a:t>
              </a:r>
              <a:r>
                <a:rPr lang="en-US" altLang="ko-KR" sz="1600" b="1" dirty="0">
                  <a:latin typeface="맑은 고딕" panose="020B0503020000020004" pitchFamily="50" charset="-127"/>
                </a:rPr>
                <a:t>4</a:t>
              </a:r>
            </a:p>
            <a:p>
              <a:pPr algn="ctr"/>
              <a:r>
                <a:rPr lang="ko-KR" altLang="en-US" sz="1600" b="1" dirty="0">
                  <a:latin typeface="맑은 고딕" panose="020B0503020000020004" pitchFamily="50" charset="-127"/>
                </a:rPr>
                <a:t>모듈 카메라</a:t>
              </a:r>
              <a:endPara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D9B1DE50-7622-348C-EF32-9F6DF8CD6BB5}"/>
                </a:ext>
              </a:extLst>
            </p:cNvPr>
            <p:cNvGrpSpPr/>
            <p:nvPr/>
          </p:nvGrpSpPr>
          <p:grpSpPr>
            <a:xfrm>
              <a:off x="1418924" y="8325339"/>
              <a:ext cx="1181791" cy="999332"/>
              <a:chOff x="3612298" y="5417762"/>
              <a:chExt cx="1684031" cy="1320612"/>
            </a:xfrm>
          </p:grpSpPr>
          <p:pic>
            <p:nvPicPr>
              <p:cNvPr id="89" name="Picture 2" descr="라즈베리파이4B Raspberry pi 4 Model B 4GB (방열판 포함) : 라즈베리파이 &gt; 오픈소스 하드웨어 존 &gt;  MCU보드/제어모듈">
                <a:extLst>
                  <a:ext uri="{FF2B5EF4-FFF2-40B4-BE49-F238E27FC236}">
                    <a16:creationId xmlns:a16="http://schemas.microsoft.com/office/drawing/2014/main" id="{C3E4A8D8-4AF1-2279-64E8-475C867D7E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89" b="17663"/>
              <a:stretch/>
            </p:blipFill>
            <p:spPr bwMode="auto">
              <a:xfrm>
                <a:off x="3612298" y="5417762"/>
                <a:ext cx="1684031" cy="11906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2" descr="라즈베리파이4B Raspberry pi 4 Model B 4GB (방열판 포함) : 라즈베리파이 &gt; 오픈소스 하드웨어 존 &gt;  MCU보드/제어모듈">
                <a:extLst>
                  <a:ext uri="{FF2B5EF4-FFF2-40B4-BE49-F238E27FC236}">
                    <a16:creationId xmlns:a16="http://schemas.microsoft.com/office/drawing/2014/main" id="{BB569F95-6FE5-5C6C-C0FA-0C12C22205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81386" b="96605" l="58869" r="6766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769" t="79484" r="31231" b="1493"/>
              <a:stretch/>
            </p:blipFill>
            <p:spPr bwMode="auto">
              <a:xfrm>
                <a:off x="4902364" y="6134101"/>
                <a:ext cx="391674" cy="604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C21FC7-8812-3B1E-AB6B-5DABC5292AA3}"/>
              </a:ext>
            </a:extLst>
          </p:cNvPr>
          <p:cNvGrpSpPr/>
          <p:nvPr/>
        </p:nvGrpSpPr>
        <p:grpSpPr>
          <a:xfrm>
            <a:off x="4453273" y="7903239"/>
            <a:ext cx="1185527" cy="1685441"/>
            <a:chOff x="3767473" y="8429502"/>
            <a:chExt cx="1185527" cy="1685441"/>
          </a:xfrm>
        </p:grpSpPr>
        <p:pic>
          <p:nvPicPr>
            <p:cNvPr id="85" name="Picture 6" descr="[P]아이픽처 오토포커스 FULL HD 웹캠 화상카메라 (WC100/블랙/요이치)">
              <a:extLst>
                <a:ext uri="{FF2B5EF4-FFF2-40B4-BE49-F238E27FC236}">
                  <a16:creationId xmlns:a16="http://schemas.microsoft.com/office/drawing/2014/main" id="{46851C1D-2D9F-F760-D9D4-75879CABB1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1" t="20269" r="13264" b="13902"/>
            <a:stretch/>
          </p:blipFill>
          <p:spPr bwMode="auto">
            <a:xfrm>
              <a:off x="3883041" y="8429502"/>
              <a:ext cx="889885" cy="791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7D11923-5BD1-D991-43FB-B1D5CDE68666}"/>
                </a:ext>
              </a:extLst>
            </p:cNvPr>
            <p:cNvSpPr txBox="1"/>
            <p:nvPr/>
          </p:nvSpPr>
          <p:spPr>
            <a:xfrm>
              <a:off x="3767473" y="9530168"/>
              <a:ext cx="11855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Yoitch</a:t>
              </a:r>
              <a:endPara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웹 캠</a:t>
              </a:r>
              <a:endPara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7B51FF-DFEA-7CD7-3FD0-2BD822384643}"/>
              </a:ext>
            </a:extLst>
          </p:cNvPr>
          <p:cNvGrpSpPr/>
          <p:nvPr/>
        </p:nvGrpSpPr>
        <p:grpSpPr>
          <a:xfrm>
            <a:off x="2834780" y="7824609"/>
            <a:ext cx="1636787" cy="1842700"/>
            <a:chOff x="2395873" y="8272243"/>
            <a:chExt cx="1636787" cy="1842700"/>
          </a:xfrm>
        </p:grpSpPr>
        <p:pic>
          <p:nvPicPr>
            <p:cNvPr id="83" name="Picture 2" descr="우리 빼고 다 아는 삼성과 애플이 만든 가성비 스마트폰">
              <a:extLst>
                <a:ext uri="{FF2B5EF4-FFF2-40B4-BE49-F238E27FC236}">
                  <a16:creationId xmlns:a16="http://schemas.microsoft.com/office/drawing/2014/main" id="{E9CC489E-6110-1E3E-50F7-86F945A7CD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69" t="10636" r="26308" b="933"/>
            <a:stretch/>
          </p:blipFill>
          <p:spPr bwMode="auto">
            <a:xfrm>
              <a:off x="2999715" y="8272243"/>
              <a:ext cx="504714" cy="110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B0EA0F-DDEF-9519-23E4-EE66F509068C}"/>
                </a:ext>
              </a:extLst>
            </p:cNvPr>
            <p:cNvSpPr txBox="1"/>
            <p:nvPr/>
          </p:nvSpPr>
          <p:spPr>
            <a:xfrm>
              <a:off x="2395873" y="9530168"/>
              <a:ext cx="16367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맑은 고딕" panose="020B0503020000020004" pitchFamily="50" charset="-127"/>
                </a:rPr>
                <a:t>스마트폰</a:t>
              </a:r>
              <a:endParaRPr lang="en-US" altLang="ko-KR" sz="1600" b="1" dirty="0">
                <a:latin typeface="맑은 고딕" panose="020B0503020000020004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카메라</a:t>
              </a:r>
              <a:endPara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09" name="사각형: 둥근 모서리 17">
            <a:extLst>
              <a:ext uri="{FF2B5EF4-FFF2-40B4-BE49-F238E27FC236}">
                <a16:creationId xmlns:a16="http://schemas.microsoft.com/office/drawing/2014/main" id="{6D907D04-304E-BC41-1391-5A02DDD2F169}"/>
              </a:ext>
            </a:extLst>
          </p:cNvPr>
          <p:cNvSpPr/>
          <p:nvPr/>
        </p:nvSpPr>
        <p:spPr>
          <a:xfrm>
            <a:off x="936394" y="7200900"/>
            <a:ext cx="5278613" cy="367146"/>
          </a:xfrm>
          <a:prstGeom prst="rect">
            <a:avLst/>
          </a:prstGeom>
          <a:solidFill>
            <a:srgbClr val="E1E7E4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7FA585"/>
                </a:solidFill>
                <a:latin typeface="맑은 고딕" panose="020B0503020000020004" pitchFamily="50" charset="-127"/>
              </a:rPr>
              <a:t>Edge Device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9A3FCF1-6CC9-8E1F-C1D0-6A09C4D22FB6}"/>
              </a:ext>
            </a:extLst>
          </p:cNvPr>
          <p:cNvGrpSpPr/>
          <p:nvPr/>
        </p:nvGrpSpPr>
        <p:grpSpPr>
          <a:xfrm>
            <a:off x="3436255" y="5403389"/>
            <a:ext cx="2354945" cy="1686177"/>
            <a:chOff x="3532801" y="5403389"/>
            <a:chExt cx="2354945" cy="168617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FAD8057-BD10-D84A-C437-BEA14881B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rcRect l="20486" t="6375" r="34876" b="6884"/>
            <a:stretch/>
          </p:blipFill>
          <p:spPr>
            <a:xfrm rot="16200000">
              <a:off x="4255818" y="4680372"/>
              <a:ext cx="908912" cy="235494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65272F-BC7F-657F-4BAE-784C80431CCF}"/>
                </a:ext>
              </a:extLst>
            </p:cNvPr>
            <p:cNvSpPr txBox="1"/>
            <p:nvPr/>
          </p:nvSpPr>
          <p:spPr>
            <a:xfrm>
              <a:off x="4119379" y="6504791"/>
              <a:ext cx="11817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맑은 고딕" panose="020B0503020000020004" pitchFamily="50" charset="-127"/>
                </a:rPr>
                <a:t>컨베이어</a:t>
              </a:r>
              <a:endParaRPr lang="en-US" altLang="ko-KR" sz="1600" b="1" dirty="0">
                <a:latin typeface="맑은 고딕" panose="020B0503020000020004" pitchFamily="50" charset="-127"/>
              </a:endParaRPr>
            </a:p>
            <a:p>
              <a:pPr algn="ctr"/>
              <a:r>
                <a:rPr lang="ko-KR" altLang="en-US" sz="1600" b="1" dirty="0">
                  <a:latin typeface="맑은 고딕" panose="020B0503020000020004" pitchFamily="50" charset="-127"/>
                </a:rPr>
                <a:t>벨트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2463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2D611-9278-EDE0-2F05-19C3FBCC4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ABAFDD4-35F8-4BEA-9496-E9C63C4E2188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FE6349F-76CF-3216-71D0-EDAF75E177A9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B9FDCC3-3424-FF32-898D-D710EEB314C3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DC878509-535A-F10C-F547-791CE07FBE17}"/>
              </a:ext>
            </a:extLst>
          </p:cNvPr>
          <p:cNvSpPr txBox="1"/>
          <p:nvPr/>
        </p:nvSpPr>
        <p:spPr>
          <a:xfrm>
            <a:off x="3172989" y="80608"/>
            <a:ext cx="4599416" cy="1168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ko-KR" altLang="en-US" sz="3600" b="1" dirty="0">
                <a:solidFill>
                  <a:srgbClr val="4866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Bold"/>
                <a:sym typeface="Arita Dotum Bold"/>
              </a:rPr>
              <a:t>요구사항 분석</a:t>
            </a:r>
            <a:endParaRPr lang="en-US" sz="3600" b="1" dirty="0">
              <a:solidFill>
                <a:srgbClr val="48664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ta Dotum Bold"/>
              <a:sym typeface="Arita Dotum Bold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0C1CBD50-4B7F-ECB5-7963-4E5D6388729D}"/>
              </a:ext>
            </a:extLst>
          </p:cNvPr>
          <p:cNvGrpSpPr/>
          <p:nvPr/>
        </p:nvGrpSpPr>
        <p:grpSpPr>
          <a:xfrm>
            <a:off x="152400" y="523061"/>
            <a:ext cx="3429005" cy="734239"/>
            <a:chOff x="20868" y="-57150"/>
            <a:chExt cx="939113" cy="869950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963D8EFE-C139-E11C-6EA7-A6027922CD74}"/>
                </a:ext>
              </a:extLst>
            </p:cNvPr>
            <p:cNvSpPr/>
            <p:nvPr/>
          </p:nvSpPr>
          <p:spPr>
            <a:xfrm>
              <a:off x="20869" y="0"/>
              <a:ext cx="939112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936707CB-7BCE-2579-2509-C5A3A8AAF139}"/>
                </a:ext>
              </a:extLst>
            </p:cNvPr>
            <p:cNvSpPr txBox="1"/>
            <p:nvPr/>
          </p:nvSpPr>
          <p:spPr>
            <a:xfrm>
              <a:off x="20868" y="-57150"/>
              <a:ext cx="93911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altLang="ko-KR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02    </a:t>
              </a:r>
              <a:r>
                <a:rPr lang="ko-KR" altLang="en-US" sz="2699" b="1" dirty="0">
                  <a:solidFill>
                    <a:srgbClr val="F0F1F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ta Dotum Semi-Bold"/>
                  <a:sym typeface="Arita Dotum Semi-Bold"/>
                </a:rPr>
                <a:t>프로젝트 설계</a:t>
              </a:r>
              <a:endParaRPr lang="en-US" sz="2699" b="1" dirty="0">
                <a:solidFill>
                  <a:srgbClr val="F0F1F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ta Dotum Semi-Bold"/>
                <a:sym typeface="Arita Dotum Semi-Bold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38EEA4F-3EAB-BED3-C79D-5EC20C47A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403537"/>
              </p:ext>
            </p:extLst>
          </p:nvPr>
        </p:nvGraphicFramePr>
        <p:xfrm>
          <a:off x="2514598" y="4666451"/>
          <a:ext cx="13792203" cy="24447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6897">
                  <a:extLst>
                    <a:ext uri="{9D8B030D-6E8A-4147-A177-3AD203B41FA5}">
                      <a16:colId xmlns:a16="http://schemas.microsoft.com/office/drawing/2014/main" val="94544045"/>
                    </a:ext>
                  </a:extLst>
                </a:gridCol>
                <a:gridCol w="3229819">
                  <a:extLst>
                    <a:ext uri="{9D8B030D-6E8A-4147-A177-3AD203B41FA5}">
                      <a16:colId xmlns:a16="http://schemas.microsoft.com/office/drawing/2014/main" val="301934183"/>
                    </a:ext>
                  </a:extLst>
                </a:gridCol>
                <a:gridCol w="8205487">
                  <a:extLst>
                    <a:ext uri="{9D8B030D-6E8A-4147-A177-3AD203B41FA5}">
                      <a16:colId xmlns:a16="http://schemas.microsoft.com/office/drawing/2014/main" val="1327432771"/>
                    </a:ext>
                  </a:extLst>
                </a:gridCol>
              </a:tblGrid>
              <a:tr h="4474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marL="68442" marR="68442" marT="34221" marB="342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68442" marR="68442" marT="34221" marB="342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</a:p>
                  </a:txBody>
                  <a:tcPr marL="68442" marR="68442" marT="34221" marB="342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503187"/>
                  </a:ext>
                </a:extLst>
              </a:tr>
              <a:tr h="665759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+mn-ea"/>
                        </a:rPr>
                        <a:t>실시간 영상 조회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과정에서 제품의 실시간 영상 모니터링</a:t>
                      </a:r>
                    </a:p>
                  </a:txBody>
                  <a:tcPr marL="68442" marR="68442" marT="34221" marB="34221" anchor="ctr"/>
                </a:tc>
                <a:extLst>
                  <a:ext uri="{0D108BD9-81ED-4DB2-BD59-A6C34878D82A}">
                    <a16:rowId xmlns:a16="http://schemas.microsoft.com/office/drawing/2014/main" val="451711198"/>
                  </a:ext>
                </a:extLst>
              </a:tr>
              <a:tr h="665759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latin typeface="옥션고딕 L"/>
                        <a:ea typeface="옥션고딕 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불량 검출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모델을 통해 실시간으로 양품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불량품 판별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검출 시 알림 출력</a:t>
                      </a:r>
                    </a:p>
                  </a:txBody>
                  <a:tcPr marL="68442" marR="68442" marT="34221" marB="34221" anchor="ctr"/>
                </a:tc>
                <a:extLst>
                  <a:ext uri="{0D108BD9-81ED-4DB2-BD59-A6C34878D82A}">
                    <a16:rowId xmlns:a16="http://schemas.microsoft.com/office/drawing/2014/main" val="3359621587"/>
                  </a:ext>
                </a:extLst>
              </a:tr>
              <a:tr h="665759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latin typeface="옥션고딕 L"/>
                        <a:ea typeface="옥션고딕 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검출 결과 조회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검출 결과 열람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양품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불량품 판별 결과 그래프 제공</a:t>
                      </a:r>
                    </a:p>
                  </a:txBody>
                  <a:tcPr marL="68442" marR="68442" marT="34221" marB="34221" anchor="ctr"/>
                </a:tc>
                <a:extLst>
                  <a:ext uri="{0D108BD9-81ED-4DB2-BD59-A6C34878D82A}">
                    <a16:rowId xmlns:a16="http://schemas.microsoft.com/office/drawing/2014/main" val="1375736525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6BB1E1F6-E8B6-E7D5-5A01-2F32F9561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318313"/>
              </p:ext>
            </p:extLst>
          </p:nvPr>
        </p:nvGraphicFramePr>
        <p:xfrm>
          <a:off x="2514600" y="7445536"/>
          <a:ext cx="13792200" cy="9449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6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5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0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marL="68442" marR="68442" marT="34221" marB="342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68442" marR="68442" marT="34221" marB="342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</a:p>
                  </a:txBody>
                  <a:tcPr marL="68442" marR="68442" marT="34221" marB="342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9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Camera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촬영 및 출력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캠을 이용한 영상 촬영 및 출력</a:t>
                      </a:r>
                    </a:p>
                  </a:txBody>
                  <a:tcPr marL="68442" marR="68442" marT="34221" marB="3422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65D22B1F-9B89-648E-7643-569A6BE1B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302813"/>
              </p:ext>
            </p:extLst>
          </p:nvPr>
        </p:nvGraphicFramePr>
        <p:xfrm>
          <a:off x="2514600" y="8724900"/>
          <a:ext cx="13792200" cy="10083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6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5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7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marL="68442" marR="68442" marT="34221" marB="342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68442" marR="68442" marT="34221" marB="342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</a:p>
                  </a:txBody>
                  <a:tcPr marL="68442" marR="68442" marT="34221" marB="342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59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데이터베이스 저장</a:t>
                      </a:r>
                    </a:p>
                  </a:txBody>
                  <a:tcPr marL="68442" marR="68442" marT="34221" marB="3422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B53032-5D79-BF6C-DE64-2299EDC09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604418"/>
              </p:ext>
            </p:extLst>
          </p:nvPr>
        </p:nvGraphicFramePr>
        <p:xfrm>
          <a:off x="2514600" y="1714500"/>
          <a:ext cx="13792200" cy="2617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6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5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1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marL="68442" marR="68442" marT="34221" marB="342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68442" marR="68442" marT="34221" marB="342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</a:p>
                  </a:txBody>
                  <a:tcPr marL="68442" marR="68442" marT="34221" marB="3422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095">
                <a:tc row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AI_model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 인식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종이컵 객체 인식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 공정 단계에서 양품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불량품으로 판단</a:t>
                      </a:r>
                    </a:p>
                  </a:txBody>
                  <a:tcPr marL="68442" marR="68442" marT="34221" marB="3422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095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유형 학습 및 판별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종이컵 외관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구김을 학습하여 파손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구김이 있는 종이컵을 불량품으로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판단</a:t>
                      </a:r>
                    </a:p>
                  </a:txBody>
                  <a:tcPr marL="68442" marR="68442" marT="34221" marB="34221" anchor="ctr"/>
                </a:tc>
                <a:extLst>
                  <a:ext uri="{0D108BD9-81ED-4DB2-BD59-A6C34878D82A}">
                    <a16:rowId xmlns:a16="http://schemas.microsoft.com/office/drawing/2014/main" val="2489419888"/>
                  </a:ext>
                </a:extLst>
              </a:tr>
              <a:tr h="547095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 규격 판별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양품의 기준이 되는 규격에 벗어난 종이컵을 불량품으로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판단</a:t>
                      </a:r>
                    </a:p>
                  </a:txBody>
                  <a:tcPr marL="68442" marR="68442" marT="34221" marB="34221" anchor="ctr"/>
                </a:tc>
                <a:extLst>
                  <a:ext uri="{0D108BD9-81ED-4DB2-BD59-A6C34878D82A}">
                    <a16:rowId xmlns:a16="http://schemas.microsoft.com/office/drawing/2014/main" val="3725962949"/>
                  </a:ext>
                </a:extLst>
              </a:tr>
              <a:tr h="547095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분석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생산라인에서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이내에 판별 결과 제공</a:t>
                      </a:r>
                    </a:p>
                  </a:txBody>
                  <a:tcPr marL="68442" marR="68442" marT="34221" marB="34221" anchor="ctr"/>
                </a:tc>
                <a:extLst>
                  <a:ext uri="{0D108BD9-81ED-4DB2-BD59-A6C34878D82A}">
                    <a16:rowId xmlns:a16="http://schemas.microsoft.com/office/drawing/2014/main" val="33427922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F84C3C5-531B-EC7D-EA34-B19D186FD91C}"/>
              </a:ext>
            </a:extLst>
          </p:cNvPr>
          <p:cNvSpPr txBox="1"/>
          <p:nvPr/>
        </p:nvSpPr>
        <p:spPr>
          <a:xfrm>
            <a:off x="11694789" y="29089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종이컵 불량 검출 스마트 팩토리 개발</a:t>
            </a:r>
          </a:p>
        </p:txBody>
      </p:sp>
    </p:spTree>
    <p:extLst>
      <p:ext uri="{BB962C8B-B14F-4D97-AF65-F5344CB8AC3E}">
        <p14:creationId xmlns:p14="http://schemas.microsoft.com/office/powerpoint/2010/main" val="2448169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</TotalTime>
  <Words>1896</Words>
  <Application>Microsoft Office PowerPoint</Application>
  <PresentationFormat>사용자 지정</PresentationFormat>
  <Paragraphs>424</Paragraphs>
  <Slides>30</Slides>
  <Notes>2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Wingdings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회색 심플한 비즈니스 마케팅 프레젠테이션</dc:title>
  <dc:creator>M</dc:creator>
  <cp:lastModifiedBy>M</cp:lastModifiedBy>
  <cp:revision>134</cp:revision>
  <dcterms:created xsi:type="dcterms:W3CDTF">2006-08-16T00:00:00Z</dcterms:created>
  <dcterms:modified xsi:type="dcterms:W3CDTF">2025-02-19T07:45:11Z</dcterms:modified>
  <dc:identifier>DAGdu3LIZiA</dc:identifier>
</cp:coreProperties>
</file>